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291" r:id="rId3"/>
    <p:sldId id="257" r:id="rId4"/>
    <p:sldId id="274" r:id="rId5"/>
    <p:sldId id="276" r:id="rId6"/>
    <p:sldId id="258" r:id="rId7"/>
    <p:sldId id="259" r:id="rId8"/>
    <p:sldId id="260" r:id="rId9"/>
    <p:sldId id="277" r:id="rId10"/>
    <p:sldId id="283" r:id="rId11"/>
    <p:sldId id="284" r:id="rId12"/>
    <p:sldId id="285" r:id="rId13"/>
    <p:sldId id="286" r:id="rId14"/>
    <p:sldId id="287" r:id="rId15"/>
    <p:sldId id="261" r:id="rId16"/>
    <p:sldId id="263" r:id="rId17"/>
    <p:sldId id="278" r:id="rId18"/>
    <p:sldId id="279" r:id="rId19"/>
    <p:sldId id="262" r:id="rId20"/>
    <p:sldId id="288" r:id="rId21"/>
    <p:sldId id="289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90" r:id="rId32"/>
  </p:sldIdLst>
  <p:sldSz cx="12192000" cy="6858000"/>
  <p:notesSz cx="6858000" cy="9144000"/>
  <p:defaultTextStyle>
    <a:defPPr>
      <a:defRPr lang="en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A13A2E-2916-7543-B888-1766B69EE372}" v="5" dt="2025-12-08T20:59:41.8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51"/>
    <p:restoredTop sz="83869"/>
  </p:normalViewPr>
  <p:slideViewPr>
    <p:cSldViewPr snapToGrid="0">
      <p:cViewPr varScale="1">
        <p:scale>
          <a:sx n="85" d="100"/>
          <a:sy n="85" d="100"/>
        </p:scale>
        <p:origin x="832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asz Maciejewski" userId="c10d096b788bed18" providerId="LiveId" clId="{B2384771-52BF-54E5-9E7B-76A18B1BC10C}"/>
    <pc:docChg chg="addSld delSld modSld">
      <pc:chgData name="Tomasz Maciejewski" userId="c10d096b788bed18" providerId="LiveId" clId="{B2384771-52BF-54E5-9E7B-76A18B1BC10C}" dt="2025-12-08T20:59:41.854" v="8" actId="1076"/>
      <pc:docMkLst>
        <pc:docMk/>
      </pc:docMkLst>
      <pc:sldChg chg="addSp modSp mod">
        <pc:chgData name="Tomasz Maciejewski" userId="c10d096b788bed18" providerId="LiveId" clId="{B2384771-52BF-54E5-9E7B-76A18B1BC10C}" dt="2025-12-08T20:59:41.854" v="8" actId="1076"/>
        <pc:sldMkLst>
          <pc:docMk/>
          <pc:sldMk cId="598670510" sldId="256"/>
        </pc:sldMkLst>
        <pc:picChg chg="add mod">
          <ac:chgData name="Tomasz Maciejewski" userId="c10d096b788bed18" providerId="LiveId" clId="{B2384771-52BF-54E5-9E7B-76A18B1BC10C}" dt="2025-12-08T20:59:41.854" v="8" actId="1076"/>
          <ac:picMkLst>
            <pc:docMk/>
            <pc:sldMk cId="598670510" sldId="256"/>
            <ac:picMk id="3" creationId="{34216603-E254-EDEF-852F-F6478C7872AE}"/>
          </ac:picMkLst>
        </pc:picChg>
      </pc:sldChg>
      <pc:sldChg chg="add">
        <pc:chgData name="Tomasz Maciejewski" userId="c10d096b788bed18" providerId="LiveId" clId="{B2384771-52BF-54E5-9E7B-76A18B1BC10C}" dt="2025-12-08T20:59:21.251" v="4"/>
        <pc:sldMkLst>
          <pc:docMk/>
          <pc:sldMk cId="3726515293" sldId="29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B60CA-3A10-B94D-9015-8844C0EB2ABB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7EC23F-5255-FE4B-9A29-082CF1490318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853799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1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2192137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C6287D-79F1-A9BC-5759-B3C5C83AE1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B6EA0E-A389-C9E8-4D53-E594B65905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9686FA-B2BD-4401-48B3-76C0311241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E6F872-6A64-E2D9-98D3-F6D807AE00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18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917118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PL" dirty="0"/>
              <a:t>Przeanalizujmy wektory ataku.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19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7316268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24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0578715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effectLst/>
              </a:rPr>
              <a:t>Cel </a:t>
            </a:r>
            <a:r>
              <a:rPr lang="en-GB" dirty="0" err="1">
                <a:effectLst/>
              </a:rPr>
              <a:t>sekcji</a:t>
            </a:r>
            <a:r>
              <a:rPr lang="en-GB" dirty="0">
                <a:effectLst/>
              </a:rPr>
              <a:t>: </a:t>
            </a:r>
            <a:r>
              <a:rPr lang="en-GB" dirty="0" err="1">
                <a:effectLst/>
              </a:rPr>
              <a:t>Wyjaśnić</a:t>
            </a:r>
            <a:r>
              <a:rPr lang="en-GB" dirty="0">
                <a:effectLst/>
              </a:rPr>
              <a:t>, co </a:t>
            </a:r>
            <a:r>
              <a:rPr lang="en-GB" dirty="0" err="1">
                <a:effectLst/>
              </a:rPr>
              <a:t>czyni</a:t>
            </a:r>
            <a:r>
              <a:rPr lang="en-GB" dirty="0">
                <a:effectLst/>
              </a:rPr>
              <a:t> transport </a:t>
            </a:r>
            <a:r>
              <a:rPr lang="en-GB" dirty="0" err="1">
                <a:effectLst/>
              </a:rPr>
              <a:t>drogowy</a:t>
            </a:r>
            <a:r>
              <a:rPr lang="en-GB" dirty="0">
                <a:effectLst/>
              </a:rPr>
              <a:t> "</a:t>
            </a:r>
            <a:r>
              <a:rPr lang="en-GB" dirty="0" err="1">
                <a:effectLst/>
              </a:rPr>
              <a:t>pułapką</a:t>
            </a:r>
            <a:r>
              <a:rPr lang="en-GB" dirty="0">
                <a:effectLst/>
              </a:rPr>
              <a:t>" </a:t>
            </a:r>
            <a:r>
              <a:rPr lang="en-GB" dirty="0" err="1">
                <a:effectLst/>
              </a:rPr>
              <a:t>dla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ofiar</a:t>
            </a:r>
            <a:r>
              <a:rPr lang="en-GB" dirty="0">
                <a:effectLst/>
              </a:rPr>
              <a:t>.</a:t>
            </a:r>
          </a:p>
          <a:p>
            <a:endParaRPr lang="en-PL" dirty="0"/>
          </a:p>
          <a:p>
            <a:r>
              <a:rPr lang="en-PL" dirty="0"/>
              <a:t>Większość incydentów zdarza się w godzinach szczytu. Brak możliwości ucieczki, ”ciasność” mogą prowokować sprawców. Dając im w ich mniemaniu przewagę nad ofiarą.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25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9442652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effectLst/>
              </a:rPr>
              <a:t>Cel </a:t>
            </a:r>
            <a:r>
              <a:rPr lang="en-GB" dirty="0" err="1">
                <a:effectLst/>
              </a:rPr>
              <a:t>sekcji</a:t>
            </a:r>
            <a:r>
              <a:rPr lang="en-GB" dirty="0">
                <a:effectLst/>
              </a:rPr>
              <a:t>: </a:t>
            </a:r>
            <a:r>
              <a:rPr lang="en-GB" dirty="0" err="1">
                <a:effectLst/>
              </a:rPr>
              <a:t>Pokazać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wielowymiarowe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koszty</a:t>
            </a:r>
            <a:r>
              <a:rPr lang="en-GB" dirty="0">
                <a:effectLst/>
              </a:rPr>
              <a:t>, by </a:t>
            </a:r>
            <a:r>
              <a:rPr lang="en-GB" dirty="0" err="1">
                <a:effectLst/>
              </a:rPr>
              <a:t>zmotywować</a:t>
            </a:r>
            <a:r>
              <a:rPr lang="en-GB" dirty="0">
                <a:effectLst/>
              </a:rPr>
              <a:t> do </a:t>
            </a:r>
            <a:r>
              <a:rPr lang="en-GB" dirty="0" err="1">
                <a:effectLst/>
              </a:rPr>
              <a:t>zmian</a:t>
            </a:r>
            <a:r>
              <a:rPr lang="en-GB" dirty="0">
                <a:effectLst/>
              </a:rPr>
              <a:t>.</a:t>
            </a:r>
          </a:p>
          <a:p>
            <a:endParaRPr lang="en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26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5441449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PL" dirty="0"/>
              <a:t>Cel: Zachęcić do działania.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27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5728052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effectLst/>
              </a:rPr>
              <a:t>Cel </a:t>
            </a:r>
            <a:r>
              <a:rPr lang="en-GB" dirty="0" err="1">
                <a:effectLst/>
              </a:rPr>
              <a:t>sekcji</a:t>
            </a:r>
            <a:r>
              <a:rPr lang="en-GB" dirty="0">
                <a:effectLst/>
              </a:rPr>
              <a:t>: </a:t>
            </a:r>
            <a:r>
              <a:rPr lang="en-GB" dirty="0" err="1">
                <a:effectLst/>
              </a:rPr>
              <a:t>Zaproponować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konkretne</a:t>
            </a:r>
            <a:r>
              <a:rPr lang="en-GB" dirty="0">
                <a:effectLst/>
              </a:rPr>
              <a:t>, </a:t>
            </a:r>
            <a:r>
              <a:rPr lang="en-GB" dirty="0" err="1">
                <a:effectLst/>
              </a:rPr>
              <a:t>wykonalne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działania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oparte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na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dobrych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praktykach</a:t>
            </a:r>
            <a:r>
              <a:rPr lang="en-GB" dirty="0">
                <a:effectLst/>
              </a:rPr>
              <a:t>.</a:t>
            </a:r>
          </a:p>
          <a:p>
            <a:endParaRPr lang="en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28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3553480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>
                <a:effectLst/>
              </a:rPr>
              <a:t>Podsumuj</a:t>
            </a:r>
            <a:r>
              <a:rPr lang="en-GB" dirty="0">
                <a:effectLst/>
              </a:rPr>
              <a:t>: "</a:t>
            </a:r>
            <a:r>
              <a:rPr lang="en-GB" dirty="0" err="1">
                <a:effectLst/>
              </a:rPr>
              <a:t>Przemoc</a:t>
            </a:r>
            <a:r>
              <a:rPr lang="en-GB" dirty="0">
                <a:effectLst/>
              </a:rPr>
              <a:t> w </a:t>
            </a:r>
            <a:r>
              <a:rPr lang="en-GB" dirty="0" err="1">
                <a:effectLst/>
              </a:rPr>
              <a:t>transporcie</a:t>
            </a:r>
            <a:r>
              <a:rPr lang="en-GB" dirty="0">
                <a:effectLst/>
              </a:rPr>
              <a:t> to </a:t>
            </a:r>
            <a:r>
              <a:rPr lang="en-GB" dirty="0" err="1">
                <a:effectLst/>
              </a:rPr>
              <a:t>nie</a:t>
            </a:r>
            <a:r>
              <a:rPr lang="en-GB" dirty="0">
                <a:effectLst/>
              </a:rPr>
              <a:t> '</a:t>
            </a:r>
            <a:r>
              <a:rPr lang="en-GB" dirty="0" err="1">
                <a:effectLst/>
              </a:rPr>
              <a:t>kobiecy</a:t>
            </a:r>
            <a:r>
              <a:rPr lang="en-GB" dirty="0">
                <a:effectLst/>
              </a:rPr>
              <a:t> problem' – to </a:t>
            </a:r>
            <a:r>
              <a:rPr lang="en-GB" dirty="0" err="1">
                <a:effectLst/>
              </a:rPr>
              <a:t>wyzwanie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dla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nas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wszystkich</a:t>
            </a:r>
            <a:r>
              <a:rPr lang="en-GB" dirty="0">
                <a:effectLst/>
              </a:rPr>
              <a:t>. </a:t>
            </a:r>
            <a:r>
              <a:rPr lang="en-GB" dirty="0" err="1">
                <a:effectLst/>
              </a:rPr>
              <a:t>Działajmy</a:t>
            </a:r>
            <a:r>
              <a:rPr lang="en-GB" dirty="0">
                <a:effectLst/>
              </a:rPr>
              <a:t>!"</a:t>
            </a:r>
          </a:p>
          <a:p>
            <a:endParaRPr lang="en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30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628716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Omówić</a:t>
            </a:r>
            <a:r>
              <a:rPr lang="en-GB" dirty="0"/>
              <a:t> </a:t>
            </a:r>
            <a:r>
              <a:rPr lang="en-GB" dirty="0" err="1"/>
              <a:t>skalę</a:t>
            </a:r>
            <a:r>
              <a:rPr lang="en-GB" dirty="0"/>
              <a:t>, </a:t>
            </a:r>
            <a:r>
              <a:rPr lang="en-GB" dirty="0" err="1"/>
              <a:t>formy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skutki</a:t>
            </a:r>
            <a:r>
              <a:rPr lang="en-GB" dirty="0"/>
              <a:t> </a:t>
            </a:r>
            <a:r>
              <a:rPr lang="en-GB" dirty="0" err="1"/>
              <a:t>przemocy</a:t>
            </a:r>
            <a:r>
              <a:rPr lang="en-GB" dirty="0"/>
              <a:t> </a:t>
            </a:r>
            <a:r>
              <a:rPr lang="en-GB" dirty="0" err="1"/>
              <a:t>wobec</a:t>
            </a:r>
            <a:r>
              <a:rPr lang="en-GB" dirty="0"/>
              <a:t> </a:t>
            </a:r>
            <a:r>
              <a:rPr lang="en-GB" dirty="0" err="1"/>
              <a:t>kobiet</a:t>
            </a:r>
            <a:r>
              <a:rPr lang="en-GB" dirty="0"/>
              <a:t> w </a:t>
            </a:r>
            <a:r>
              <a:rPr lang="en-GB" dirty="0" err="1"/>
              <a:t>zawodach</a:t>
            </a:r>
            <a:r>
              <a:rPr lang="en-GB" dirty="0"/>
              <a:t> </a:t>
            </a:r>
            <a:r>
              <a:rPr lang="en-GB" dirty="0" err="1"/>
              <a:t>transportowych</a:t>
            </a:r>
            <a:r>
              <a:rPr lang="en-GB" dirty="0"/>
              <a:t> (</a:t>
            </a:r>
            <a:r>
              <a:rPr lang="en-GB" dirty="0" err="1"/>
              <a:t>kierowczynie</a:t>
            </a:r>
            <a:r>
              <a:rPr lang="en-GB" dirty="0"/>
              <a:t> </a:t>
            </a:r>
            <a:r>
              <a:rPr lang="en-GB" dirty="0" err="1"/>
              <a:t>ciężarówek</a:t>
            </a:r>
            <a:r>
              <a:rPr lang="en-GB" dirty="0"/>
              <a:t>, </a:t>
            </a:r>
            <a:r>
              <a:rPr lang="en-GB" dirty="0" err="1"/>
              <a:t>autobusów</a:t>
            </a:r>
            <a:r>
              <a:rPr lang="en-GB" dirty="0"/>
              <a:t>). </a:t>
            </a:r>
            <a:r>
              <a:rPr lang="en-GB" dirty="0" err="1"/>
              <a:t>Podkreślić</a:t>
            </a:r>
            <a:r>
              <a:rPr lang="en-GB" dirty="0"/>
              <a:t> </a:t>
            </a:r>
            <a:r>
              <a:rPr lang="en-GB" dirty="0" err="1"/>
              <a:t>unikalne</a:t>
            </a:r>
            <a:r>
              <a:rPr lang="en-GB" dirty="0"/>
              <a:t> </a:t>
            </a:r>
            <a:r>
              <a:rPr lang="en-GB" dirty="0" err="1"/>
              <a:t>wyzwania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rozwiązania</a:t>
            </a:r>
            <a:r>
              <a:rPr lang="en-GB" dirty="0"/>
              <a:t>.</a:t>
            </a:r>
          </a:p>
          <a:p>
            <a:endParaRPr lang="en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3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853415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2DA93-1681-6674-FF20-4DC5D3B49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68739F-031C-6602-D8AF-CB605C9660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B66F85-8061-8D64-8E09-44E1324D24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Omówić</a:t>
            </a:r>
            <a:r>
              <a:rPr lang="en-GB" dirty="0"/>
              <a:t> </a:t>
            </a:r>
            <a:r>
              <a:rPr lang="en-GB" dirty="0" err="1"/>
              <a:t>skalę</a:t>
            </a:r>
            <a:r>
              <a:rPr lang="en-GB" dirty="0"/>
              <a:t>, </a:t>
            </a:r>
            <a:r>
              <a:rPr lang="en-GB" dirty="0" err="1"/>
              <a:t>formy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skutki</a:t>
            </a:r>
            <a:r>
              <a:rPr lang="en-GB" dirty="0"/>
              <a:t> </a:t>
            </a:r>
            <a:r>
              <a:rPr lang="en-GB" dirty="0" err="1"/>
              <a:t>przemocy</a:t>
            </a:r>
            <a:r>
              <a:rPr lang="en-GB" dirty="0"/>
              <a:t> </a:t>
            </a:r>
            <a:r>
              <a:rPr lang="en-GB" dirty="0" err="1"/>
              <a:t>wobec</a:t>
            </a:r>
            <a:r>
              <a:rPr lang="en-GB" dirty="0"/>
              <a:t> </a:t>
            </a:r>
            <a:r>
              <a:rPr lang="en-GB" dirty="0" err="1"/>
              <a:t>kobiet</a:t>
            </a:r>
            <a:r>
              <a:rPr lang="en-GB" dirty="0"/>
              <a:t> w </a:t>
            </a:r>
            <a:r>
              <a:rPr lang="en-GB" dirty="0" err="1"/>
              <a:t>zawodach</a:t>
            </a:r>
            <a:r>
              <a:rPr lang="en-GB" dirty="0"/>
              <a:t> </a:t>
            </a:r>
            <a:r>
              <a:rPr lang="en-GB" dirty="0" err="1"/>
              <a:t>transportowych</a:t>
            </a:r>
            <a:r>
              <a:rPr lang="en-GB" dirty="0"/>
              <a:t> (</a:t>
            </a:r>
            <a:r>
              <a:rPr lang="en-GB" dirty="0" err="1"/>
              <a:t>kierowczynie</a:t>
            </a:r>
            <a:r>
              <a:rPr lang="en-GB" dirty="0"/>
              <a:t> </a:t>
            </a:r>
            <a:r>
              <a:rPr lang="en-GB" dirty="0" err="1"/>
              <a:t>ciężarówek</a:t>
            </a:r>
            <a:r>
              <a:rPr lang="en-GB" dirty="0"/>
              <a:t>, </a:t>
            </a:r>
            <a:r>
              <a:rPr lang="en-GB" dirty="0" err="1"/>
              <a:t>autobusów</a:t>
            </a:r>
            <a:r>
              <a:rPr lang="en-GB" dirty="0"/>
              <a:t>). </a:t>
            </a:r>
            <a:r>
              <a:rPr lang="en-GB" dirty="0" err="1"/>
              <a:t>Podkreślić</a:t>
            </a:r>
            <a:r>
              <a:rPr lang="en-GB" dirty="0"/>
              <a:t> </a:t>
            </a:r>
            <a:r>
              <a:rPr lang="en-GB" dirty="0" err="1"/>
              <a:t>unikalne</a:t>
            </a:r>
            <a:r>
              <a:rPr lang="en-GB" dirty="0"/>
              <a:t> </a:t>
            </a:r>
            <a:r>
              <a:rPr lang="en-GB" dirty="0" err="1"/>
              <a:t>wyzwania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rozwiązania</a:t>
            </a:r>
            <a:r>
              <a:rPr lang="en-GB" dirty="0"/>
              <a:t>.</a:t>
            </a:r>
          </a:p>
          <a:p>
            <a:endParaRPr lang="en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5A0BA6-127F-BA3D-0C9C-E41FE37B01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4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744290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FB11D-B909-46EA-DE2C-3D9BF238C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30EF5D-2B0C-3346-1A76-6F6E2ACD0B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A5B788-DF95-6C5F-08DF-F943174358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Omówić</a:t>
            </a:r>
            <a:r>
              <a:rPr lang="en-GB" dirty="0"/>
              <a:t> </a:t>
            </a:r>
            <a:r>
              <a:rPr lang="en-GB" dirty="0" err="1"/>
              <a:t>skalę</a:t>
            </a:r>
            <a:r>
              <a:rPr lang="en-GB" dirty="0"/>
              <a:t>, </a:t>
            </a:r>
            <a:r>
              <a:rPr lang="en-GB" dirty="0" err="1"/>
              <a:t>formy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skutki</a:t>
            </a:r>
            <a:r>
              <a:rPr lang="en-GB" dirty="0"/>
              <a:t> </a:t>
            </a:r>
            <a:r>
              <a:rPr lang="en-GB" dirty="0" err="1"/>
              <a:t>przemocy</a:t>
            </a:r>
            <a:r>
              <a:rPr lang="en-GB" dirty="0"/>
              <a:t> </a:t>
            </a:r>
            <a:r>
              <a:rPr lang="en-GB" dirty="0" err="1"/>
              <a:t>wobec</a:t>
            </a:r>
            <a:r>
              <a:rPr lang="en-GB" dirty="0"/>
              <a:t> </a:t>
            </a:r>
            <a:r>
              <a:rPr lang="en-GB" dirty="0" err="1"/>
              <a:t>kobiet</a:t>
            </a:r>
            <a:r>
              <a:rPr lang="en-GB" dirty="0"/>
              <a:t> w </a:t>
            </a:r>
            <a:r>
              <a:rPr lang="en-GB" dirty="0" err="1"/>
              <a:t>zawodach</a:t>
            </a:r>
            <a:r>
              <a:rPr lang="en-GB" dirty="0"/>
              <a:t> </a:t>
            </a:r>
            <a:r>
              <a:rPr lang="en-GB" dirty="0" err="1"/>
              <a:t>transportowych</a:t>
            </a:r>
            <a:r>
              <a:rPr lang="en-GB" dirty="0"/>
              <a:t> (</a:t>
            </a:r>
            <a:r>
              <a:rPr lang="en-GB" dirty="0" err="1"/>
              <a:t>kierowczynie</a:t>
            </a:r>
            <a:r>
              <a:rPr lang="en-GB" dirty="0"/>
              <a:t> </a:t>
            </a:r>
            <a:r>
              <a:rPr lang="en-GB" dirty="0" err="1"/>
              <a:t>ciężarówek</a:t>
            </a:r>
            <a:r>
              <a:rPr lang="en-GB" dirty="0"/>
              <a:t>, </a:t>
            </a:r>
            <a:r>
              <a:rPr lang="en-GB" dirty="0" err="1"/>
              <a:t>autobusów</a:t>
            </a:r>
            <a:r>
              <a:rPr lang="en-GB" dirty="0"/>
              <a:t>). </a:t>
            </a:r>
            <a:r>
              <a:rPr lang="en-GB" dirty="0" err="1"/>
              <a:t>Podkreślić</a:t>
            </a:r>
            <a:r>
              <a:rPr lang="en-GB" dirty="0"/>
              <a:t> </a:t>
            </a:r>
            <a:r>
              <a:rPr lang="en-GB" dirty="0" err="1"/>
              <a:t>unikalne</a:t>
            </a:r>
            <a:r>
              <a:rPr lang="en-GB" dirty="0"/>
              <a:t> </a:t>
            </a:r>
            <a:r>
              <a:rPr lang="en-GB" dirty="0" err="1"/>
              <a:t>wyzwania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rozwiązania</a:t>
            </a:r>
            <a:r>
              <a:rPr lang="en-GB" dirty="0"/>
              <a:t>.</a:t>
            </a:r>
          </a:p>
          <a:p>
            <a:endParaRPr lang="en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841E59-157C-8EAD-4FD4-48ADB39664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5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659001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Skala </a:t>
            </a:r>
            <a:r>
              <a:rPr lang="en-GB" dirty="0" err="1"/>
              <a:t>globalna</a:t>
            </a:r>
            <a:r>
              <a:rPr lang="en-GB" dirty="0"/>
              <a:t>/UE: </a:t>
            </a:r>
            <a:r>
              <a:rPr lang="en-GB" dirty="0" err="1"/>
              <a:t>Według</a:t>
            </a:r>
            <a:r>
              <a:rPr lang="en-GB" dirty="0"/>
              <a:t> </a:t>
            </a:r>
            <a:r>
              <a:rPr lang="en-GB" dirty="0" err="1"/>
              <a:t>raportu</a:t>
            </a:r>
            <a:r>
              <a:rPr lang="en-GB" dirty="0"/>
              <a:t> </a:t>
            </a:r>
            <a:r>
              <a:rPr lang="en-GB" dirty="0" err="1"/>
              <a:t>Agencji</a:t>
            </a:r>
            <a:r>
              <a:rPr lang="en-GB" dirty="0"/>
              <a:t> </a:t>
            </a:r>
            <a:r>
              <a:rPr lang="en-GB" dirty="0" err="1"/>
              <a:t>Praw</a:t>
            </a:r>
            <a:r>
              <a:rPr lang="en-GB" dirty="0"/>
              <a:t> </a:t>
            </a:r>
            <a:r>
              <a:rPr lang="en-GB" dirty="0" err="1"/>
              <a:t>Podstawowych</a:t>
            </a:r>
            <a:r>
              <a:rPr lang="en-GB" dirty="0"/>
              <a:t> UE (FRA, 2024), 1 </a:t>
            </a:r>
            <a:r>
              <a:rPr lang="en-GB" dirty="0" err="1"/>
              <a:t>na</a:t>
            </a:r>
            <a:r>
              <a:rPr lang="en-GB" dirty="0"/>
              <a:t> 3 </a:t>
            </a:r>
            <a:r>
              <a:rPr lang="en-GB" dirty="0" err="1"/>
              <a:t>kobiety</a:t>
            </a:r>
            <a:r>
              <a:rPr lang="en-GB" dirty="0"/>
              <a:t> w UE </a:t>
            </a:r>
            <a:r>
              <a:rPr lang="en-GB" dirty="0" err="1"/>
              <a:t>doświadczyła</a:t>
            </a:r>
            <a:r>
              <a:rPr lang="en-GB" dirty="0"/>
              <a:t> </a:t>
            </a:r>
            <a:r>
              <a:rPr lang="en-GB" dirty="0" err="1"/>
              <a:t>przemocy</a:t>
            </a:r>
            <a:r>
              <a:rPr lang="en-GB" dirty="0"/>
              <a:t> ze </a:t>
            </a:r>
            <a:r>
              <a:rPr lang="en-GB" dirty="0" err="1"/>
              <a:t>względu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płć</a:t>
            </a:r>
            <a:r>
              <a:rPr lang="en-GB" dirty="0"/>
              <a:t>, a transport </a:t>
            </a:r>
            <a:r>
              <a:rPr lang="en-GB" dirty="0" err="1"/>
              <a:t>publiczny</a:t>
            </a:r>
            <a:r>
              <a:rPr lang="en-GB" dirty="0"/>
              <a:t> jest </a:t>
            </a:r>
            <a:r>
              <a:rPr lang="en-GB" dirty="0" err="1"/>
              <a:t>jednym</a:t>
            </a:r>
            <a:r>
              <a:rPr lang="en-GB" dirty="0"/>
              <a:t> z </a:t>
            </a:r>
            <a:r>
              <a:rPr lang="en-GB" dirty="0" err="1"/>
              <a:t>najczęstszych</a:t>
            </a:r>
            <a:r>
              <a:rPr lang="en-GB" dirty="0"/>
              <a:t> </a:t>
            </a:r>
            <a:r>
              <a:rPr lang="en-GB" dirty="0" err="1"/>
              <a:t>miejsc</a:t>
            </a:r>
            <a:r>
              <a:rPr lang="en-GB" dirty="0"/>
              <a:t> (np. 22% </a:t>
            </a:r>
            <a:r>
              <a:rPr lang="en-GB" dirty="0" err="1"/>
              <a:t>kobiet</a:t>
            </a:r>
            <a:r>
              <a:rPr lang="en-GB" dirty="0"/>
              <a:t> </a:t>
            </a:r>
            <a:r>
              <a:rPr lang="en-GB" dirty="0" err="1"/>
              <a:t>doświadczyło</a:t>
            </a:r>
            <a:r>
              <a:rPr lang="en-GB" dirty="0"/>
              <a:t> </a:t>
            </a:r>
            <a:r>
              <a:rPr lang="en-GB" dirty="0" err="1"/>
              <a:t>przemocy</a:t>
            </a:r>
            <a:r>
              <a:rPr lang="en-GB" dirty="0"/>
              <a:t> </a:t>
            </a:r>
            <a:r>
              <a:rPr lang="en-GB" dirty="0" err="1"/>
              <a:t>fizycznej</a:t>
            </a:r>
            <a:r>
              <a:rPr lang="en-GB" dirty="0"/>
              <a:t> w </a:t>
            </a:r>
            <a:r>
              <a:rPr lang="en-GB" dirty="0" err="1"/>
              <a:t>miejscach</a:t>
            </a:r>
            <a:r>
              <a:rPr lang="en-GB" dirty="0"/>
              <a:t> </a:t>
            </a:r>
            <a:r>
              <a:rPr lang="en-GB" dirty="0" err="1"/>
              <a:t>publicznych</a:t>
            </a:r>
            <a:r>
              <a:rPr lang="en-GB" dirty="0"/>
              <a:t> jak </a:t>
            </a:r>
            <a:r>
              <a:rPr lang="en-GB" dirty="0" err="1"/>
              <a:t>przystanki</a:t>
            </a:r>
            <a:r>
              <a:rPr lang="en-GB" dirty="0"/>
              <a:t>). W </a:t>
            </a:r>
            <a:r>
              <a:rPr lang="en-GB" dirty="0" err="1"/>
              <a:t>Europie</a:t>
            </a:r>
            <a:r>
              <a:rPr lang="en-GB" dirty="0"/>
              <a:t>, </a:t>
            </a:r>
            <a:r>
              <a:rPr lang="en-GB" dirty="0" err="1"/>
              <a:t>wg</a:t>
            </a:r>
            <a:r>
              <a:rPr lang="en-GB" dirty="0"/>
              <a:t> ETF (2025), 74% </a:t>
            </a:r>
            <a:r>
              <a:rPr lang="en-GB" dirty="0" err="1"/>
              <a:t>pracownic</a:t>
            </a:r>
            <a:r>
              <a:rPr lang="en-GB" dirty="0"/>
              <a:t> </a:t>
            </a:r>
            <a:r>
              <a:rPr lang="en-GB" dirty="0" err="1"/>
              <a:t>transportu</a:t>
            </a:r>
            <a:r>
              <a:rPr lang="en-GB" dirty="0"/>
              <a:t> </a:t>
            </a:r>
            <a:r>
              <a:rPr lang="en-GB" dirty="0" err="1"/>
              <a:t>drogowego</a:t>
            </a:r>
            <a:r>
              <a:rPr lang="en-GB" dirty="0"/>
              <a:t> (w </a:t>
            </a:r>
            <a:r>
              <a:rPr lang="en-GB" dirty="0" err="1"/>
              <a:t>tym</a:t>
            </a:r>
            <a:r>
              <a:rPr lang="en-GB" dirty="0"/>
              <a:t> </a:t>
            </a:r>
            <a:r>
              <a:rPr lang="en-GB" dirty="0" err="1"/>
              <a:t>drogowego</a:t>
            </a:r>
            <a:r>
              <a:rPr lang="en-GB" dirty="0"/>
              <a:t>) </a:t>
            </a:r>
            <a:r>
              <a:rPr lang="en-GB" dirty="0" err="1"/>
              <a:t>zgłaszało</a:t>
            </a:r>
            <a:r>
              <a:rPr lang="en-GB" dirty="0"/>
              <a:t> </a:t>
            </a:r>
            <a:r>
              <a:rPr lang="en-GB" dirty="0" err="1"/>
              <a:t>przemoc</a:t>
            </a:r>
            <a:r>
              <a:rPr lang="en-GB" dirty="0"/>
              <a:t> </a:t>
            </a:r>
            <a:r>
              <a:rPr lang="en-GB" dirty="0" err="1"/>
              <a:t>lub</a:t>
            </a:r>
            <a:r>
              <a:rPr lang="en-GB" dirty="0"/>
              <a:t> harassment. </a:t>
            </a:r>
          </a:p>
          <a:p>
            <a:endParaRPr lang="en-GB" dirty="0"/>
          </a:p>
          <a:p>
            <a:r>
              <a:rPr lang="en-GB" dirty="0" err="1"/>
              <a:t>Kontekst</a:t>
            </a:r>
            <a:r>
              <a:rPr lang="en-GB" dirty="0"/>
              <a:t> </a:t>
            </a:r>
            <a:r>
              <a:rPr lang="en-GB" dirty="0" err="1"/>
              <a:t>polski</a:t>
            </a:r>
            <a:r>
              <a:rPr lang="en-GB" dirty="0"/>
              <a:t>: Polska ma </a:t>
            </a:r>
            <a:r>
              <a:rPr lang="en-GB" dirty="0" err="1"/>
              <a:t>niższy</a:t>
            </a:r>
            <a:r>
              <a:rPr lang="en-GB" dirty="0"/>
              <a:t> </a:t>
            </a:r>
            <a:r>
              <a:rPr lang="en-GB" dirty="0" err="1"/>
              <a:t>odsetek</a:t>
            </a:r>
            <a:r>
              <a:rPr lang="en-GB" dirty="0"/>
              <a:t> </a:t>
            </a:r>
            <a:r>
              <a:rPr lang="en-GB" dirty="0" err="1"/>
              <a:t>deklarowanej</a:t>
            </a:r>
            <a:r>
              <a:rPr lang="en-GB" dirty="0"/>
              <a:t> </a:t>
            </a:r>
            <a:r>
              <a:rPr lang="en-GB" dirty="0" err="1"/>
              <a:t>przemocy</a:t>
            </a:r>
            <a:r>
              <a:rPr lang="en-GB" dirty="0"/>
              <a:t> (19% </a:t>
            </a:r>
            <a:r>
              <a:rPr lang="en-GB" dirty="0" err="1"/>
              <a:t>kobiet</a:t>
            </a:r>
            <a:r>
              <a:rPr lang="en-GB" dirty="0"/>
              <a:t> vs. 33% w UE, </a:t>
            </a:r>
            <a:r>
              <a:rPr lang="en-GB" dirty="0" err="1"/>
              <a:t>wg</a:t>
            </a:r>
            <a:r>
              <a:rPr lang="en-GB" dirty="0"/>
              <a:t> FRA 2014/2024), ale to </a:t>
            </a:r>
            <a:r>
              <a:rPr lang="en-GB" dirty="0" err="1"/>
              <a:t>efekt</a:t>
            </a:r>
            <a:r>
              <a:rPr lang="en-GB" dirty="0"/>
              <a:t> </a:t>
            </a:r>
            <a:r>
              <a:rPr lang="en-GB" dirty="0" err="1"/>
              <a:t>niedoszacowania</a:t>
            </a:r>
            <a:r>
              <a:rPr lang="en-GB" dirty="0"/>
              <a:t> – </a:t>
            </a:r>
            <a:r>
              <a:rPr lang="en-GB" dirty="0" err="1"/>
              <a:t>wiele</a:t>
            </a:r>
            <a:r>
              <a:rPr lang="en-GB" dirty="0"/>
              <a:t> </a:t>
            </a:r>
            <a:r>
              <a:rPr lang="en-GB" dirty="0" err="1"/>
              <a:t>przypadków</a:t>
            </a:r>
            <a:r>
              <a:rPr lang="en-GB" dirty="0"/>
              <a:t> </a:t>
            </a:r>
            <a:r>
              <a:rPr lang="en-GB" dirty="0" err="1"/>
              <a:t>nie</a:t>
            </a:r>
            <a:r>
              <a:rPr lang="en-GB" dirty="0"/>
              <a:t> jest </a:t>
            </a:r>
            <a:r>
              <a:rPr lang="en-GB" dirty="0" err="1"/>
              <a:t>zgłaszanych</a:t>
            </a:r>
            <a:r>
              <a:rPr lang="en-GB" dirty="0"/>
              <a:t> z </a:t>
            </a:r>
            <a:r>
              <a:rPr lang="en-GB" dirty="0" err="1"/>
              <a:t>obawy</a:t>
            </a:r>
            <a:r>
              <a:rPr lang="en-GB" dirty="0"/>
              <a:t> </a:t>
            </a:r>
            <a:r>
              <a:rPr lang="en-GB" dirty="0" err="1"/>
              <a:t>przed</a:t>
            </a:r>
            <a:r>
              <a:rPr lang="en-GB" dirty="0"/>
              <a:t> </a:t>
            </a:r>
            <a:r>
              <a:rPr lang="en-GB" dirty="0" err="1"/>
              <a:t>stygmatyzacją</a:t>
            </a:r>
            <a:r>
              <a:rPr lang="en-GB" dirty="0"/>
              <a:t>. W 2024 r. </a:t>
            </a:r>
            <a:r>
              <a:rPr lang="en-GB" dirty="0" err="1"/>
              <a:t>policyjne</a:t>
            </a:r>
            <a:r>
              <a:rPr lang="en-GB" dirty="0"/>
              <a:t> </a:t>
            </a:r>
            <a:r>
              <a:rPr lang="en-GB" dirty="0" err="1"/>
              <a:t>statystyki</a:t>
            </a:r>
            <a:r>
              <a:rPr lang="en-GB" dirty="0"/>
              <a:t> </a:t>
            </a:r>
            <a:r>
              <a:rPr lang="en-GB" dirty="0" err="1"/>
              <a:t>pokazują</a:t>
            </a:r>
            <a:r>
              <a:rPr lang="en-GB" dirty="0"/>
              <a:t> </a:t>
            </a:r>
            <a:r>
              <a:rPr lang="en-GB" dirty="0" err="1"/>
              <a:t>wzrost</a:t>
            </a:r>
            <a:r>
              <a:rPr lang="en-GB" dirty="0"/>
              <a:t> </a:t>
            </a:r>
            <a:r>
              <a:rPr lang="en-GB" dirty="0" err="1"/>
              <a:t>zgłoszeń</a:t>
            </a:r>
            <a:r>
              <a:rPr lang="en-GB" dirty="0"/>
              <a:t> o 20% w </a:t>
            </a:r>
            <a:r>
              <a:rPr lang="en-GB" dirty="0" err="1"/>
              <a:t>porównaniu</a:t>
            </a:r>
            <a:r>
              <a:rPr lang="en-GB" dirty="0"/>
              <a:t> do 2023 r.</a:t>
            </a:r>
            <a:endParaRPr lang="en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6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739156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621F0-36B2-DA61-F873-40FB49739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7A870C-94F8-6C81-1A22-F043903A45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9B996E-5F74-9F75-BB9A-099F118080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https://</a:t>
            </a:r>
            <a:r>
              <a:rPr lang="en-GB" dirty="0" err="1"/>
              <a:t>www.statista.com</a:t>
            </a:r>
            <a:r>
              <a:rPr lang="en-GB" dirty="0"/>
              <a:t>/statistics/1012897/</a:t>
            </a:r>
            <a:r>
              <a:rPr lang="en-GB" dirty="0" err="1"/>
              <a:t>poland</a:t>
            </a:r>
            <a:r>
              <a:rPr lang="en-GB" dirty="0"/>
              <a:t>-gender-pay-gap-by-sector/</a:t>
            </a:r>
            <a:endParaRPr lang="en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A85B81-3B71-83AD-F08B-FE4D6EF87B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9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7788476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04987-49CD-9523-50EB-727207B67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81C6B4-200B-B674-1F87-8E9637BE9F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B553E4-58F3-C569-9265-13D89FED7C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https://</a:t>
            </a:r>
            <a:r>
              <a:rPr lang="en-GB" dirty="0" err="1"/>
              <a:t>www.statista.com</a:t>
            </a:r>
            <a:r>
              <a:rPr lang="en-GB" dirty="0"/>
              <a:t>/statistics/1012897/</a:t>
            </a:r>
            <a:r>
              <a:rPr lang="en-GB" dirty="0" err="1"/>
              <a:t>poland</a:t>
            </a:r>
            <a:r>
              <a:rPr lang="en-GB" dirty="0"/>
              <a:t>-gender-pay-gap-by-sector/</a:t>
            </a:r>
            <a:endParaRPr lang="en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16CAA3-534B-8980-26F6-FA77DE1641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13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2652547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66600-140A-AEA7-B72C-C1CAA6626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658C82-6F6E-1D95-530E-332A7D2F63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BA0EB4-6877-FFBD-1CE1-2BD2F12FB6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https://</a:t>
            </a:r>
            <a:r>
              <a:rPr lang="en-GB" dirty="0" err="1"/>
              <a:t>www.statista.com</a:t>
            </a:r>
            <a:r>
              <a:rPr lang="en-GB" dirty="0"/>
              <a:t>/statistics/1012897/</a:t>
            </a:r>
            <a:r>
              <a:rPr lang="en-GB" dirty="0" err="1"/>
              <a:t>poland</a:t>
            </a:r>
            <a:r>
              <a:rPr lang="en-GB" dirty="0"/>
              <a:t>-gender-pay-gap-by-sector/</a:t>
            </a:r>
            <a:endParaRPr lang="en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95617A-1CB2-9DAD-D86C-D8E885DBDB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14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8309985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7EC23F-5255-FE4B-9A29-082CF1490318}" type="slidenum">
              <a:rPr lang="en-PL" smtClean="0"/>
              <a:t>16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002989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40B57-94D8-2765-3443-7EBF9F682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3A7A75-7F1F-A854-9ADB-11C283A0B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58BD63-81F3-F00C-C420-0FB3B062F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EB13-9A68-DE44-A6A8-559BF161D2E9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E113F6-2D5A-8729-6712-B8E12B73A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F42AD9-11D6-9660-1555-D71ACD87A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DD62-3982-9A46-A8C6-AD4C73F1CA7D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287206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FAE0C-0144-EAE4-7036-0D3DC865F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4FA012-8713-976B-15E2-1B1F83839E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EE7609-B70C-66BE-E34E-878A55704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EB13-9A68-DE44-A6A8-559BF161D2E9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22AB4F-3F69-9DD9-9E3A-C87D62832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B31620-D7E3-278E-68C6-9DE86DA1D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DD62-3982-9A46-A8C6-AD4C73F1CA7D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736969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48A039-3582-0C03-9474-02F76421B6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4111DC-A101-04CB-5CFE-319DDCD2A6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EBB44E-2BC7-D05B-D876-3419A3B0A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EB13-9A68-DE44-A6A8-559BF161D2E9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1EECDB-0BB6-BDF4-E1A1-20F5A407C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438FC-72F5-4278-F58E-0152AC3DC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DD62-3982-9A46-A8C6-AD4C73F1CA7D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539812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06739-BB51-0FDB-D263-F64C7F98C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6FF0C4-2A1E-AAB9-B42F-D8000455EF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1AFB7E-C64B-92F5-68B6-25B2ACC94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EB13-9A68-DE44-A6A8-559BF161D2E9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4FA4F-49F2-8610-D0D7-90B538C1C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C6091-25AE-49C7-95D7-71A8FA752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DD62-3982-9A46-A8C6-AD4C73F1CA7D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8428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9C597-2A83-AE2A-5BF2-C5CFC8B3C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0B871C-0FF8-F2C2-94ED-A5AE1BFCD5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50C13-140B-7D6F-71F5-206A9C160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EB13-9A68-DE44-A6A8-559BF161D2E9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537A14-9648-C5EF-1C71-4584A4876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2FF1F-93C4-40F3-ACB0-27274997D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DD62-3982-9A46-A8C6-AD4C73F1CA7D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26830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7D66D-8291-C1E1-DEBB-96F202C8D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B4547-E5D5-DF29-EC84-7594ABB3A4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020BA4-23E0-23B1-122C-703525797B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1F412B-9667-D627-E8C7-E44C8D77F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EB13-9A68-DE44-A6A8-559BF161D2E9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7DE872-DB38-803B-B1A7-BD6022578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7A192B-40B3-EAE7-1240-349848A3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DD62-3982-9A46-A8C6-AD4C73F1CA7D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4258293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26E52-1C64-D41F-AD10-DF4D5968E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879F72-137A-A5BB-6ACA-C58116756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10B358-7C0F-FAB8-CA23-8CD72738F4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486D33-23EF-5BB1-C6ED-B6023E96EA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BEBABF-B6E1-A91C-1904-8AD835B6A5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1AFA4A-DE27-EEAF-8283-A92C50C44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EB13-9A68-DE44-A6A8-559BF161D2E9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DA25B0-4570-FDCC-4198-CECEFC64D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794F80-51D9-BFB2-C54B-C8779E822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DD62-3982-9A46-A8C6-AD4C73F1CA7D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634236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3CE63-C60F-FFDD-C3B3-ACA5FB0B7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3CD40C-8B6C-7F54-7209-109C2E930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EB13-9A68-DE44-A6A8-559BF161D2E9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388B-E662-4641-203E-9ECD27720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914197-4DF5-2728-E07F-D615A7B88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DD62-3982-9A46-A8C6-AD4C73F1CA7D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309429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537113-B2C6-9037-A70A-E34A37828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EB13-9A68-DE44-A6A8-559BF161D2E9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C9AC1A-EF72-BA90-44F2-67E95F21D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F863D2-D9A1-740F-1741-E9FBD32A0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DD62-3982-9A46-A8C6-AD4C73F1CA7D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530772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28B91-0E6A-6FAC-97C8-A4E60BE88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129EA-3C44-BE51-D06E-9EC6ECDBA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92DCB1-5A46-1F08-3C8B-055CC32B68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5839C5-05B3-7838-DB81-A54A809A8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EB13-9A68-DE44-A6A8-559BF161D2E9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7E64B3-9B6C-161D-ECB1-8009B151C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100437-62CE-9169-1531-3F413A821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DD62-3982-9A46-A8C6-AD4C73F1CA7D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759950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FB75B-B7F8-EEC4-0605-A303FCD5A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8EDD6A-DE89-FE2F-51F0-FC285523DD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882503-7459-4F4F-05E9-AF80A6E00A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A527A1-4E4E-370C-D111-DE2225808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6EB13-9A68-DE44-A6A8-559BF161D2E9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B02C97-2BBC-32C7-332F-97614D051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E0AB62-A62E-9B3D-F3ED-152A0540F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EDD62-3982-9A46-A8C6-AD4C73F1CA7D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060725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472C08-748D-92A5-D926-D5D200B77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D720D5-C5C7-C656-4D5D-756884D682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C15EE-D7C8-B9AA-25D3-1036BCD2BF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26EB13-9A68-DE44-A6A8-559BF161D2E9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901D9E-1691-C706-595E-8A6E9221A5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2F40A-F4C8-B847-77FD-6B04DAD0CE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0EDD62-3982-9A46-A8C6-AD4C73F1CA7D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49994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10M9sZFuHfM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rlI1OBLVqI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4A4D0-7AB2-C20F-542F-CDFD7371DF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5334000" cy="2387600"/>
          </a:xfrm>
        </p:spPr>
        <p:txBody>
          <a:bodyPr>
            <a:normAutofit fontScale="90000"/>
          </a:bodyPr>
          <a:lstStyle/>
          <a:p>
            <a:pPr algn="l"/>
            <a:r>
              <a:rPr lang="pl-PL" sz="3800" b="1" noProof="0" dirty="0">
                <a:latin typeface="Poppins" pitchFamily="2" charset="77"/>
                <a:cs typeface="Poppins" pitchFamily="2" charset="77"/>
              </a:rPr>
              <a:t>Przemoc wobec kobiet w męskich zawodach związanych z ruchem drogowym</a:t>
            </a:r>
            <a:endParaRPr lang="pl-PL" sz="3800" noProof="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170" name="Picture 2" descr="active-image">
            <a:extLst>
              <a:ext uri="{FF2B5EF4-FFF2-40B4-BE49-F238E27FC236}">
                <a16:creationId xmlns:a16="http://schemas.microsoft.com/office/drawing/2014/main" id="{6E36E5F5-3EE9-032B-70FF-5F45F5710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429" y="0"/>
            <a:ext cx="46037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34216603-E254-EDEF-852F-F6478C7872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95" b="34986"/>
          <a:stretch>
            <a:fillRect/>
          </a:stretch>
        </p:blipFill>
        <p:spPr bwMode="auto">
          <a:xfrm>
            <a:off x="1827910" y="4333051"/>
            <a:ext cx="3930404" cy="1402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670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2435F-0D1F-52E6-C82D-D89DD7B8E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A6E0C-2688-73DB-29E9-7A59D32FD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Działania karne w przypadku agresji drogowej (ang. </a:t>
            </a:r>
            <a:r>
              <a:rPr lang="pl-PL" dirty="0" err="1"/>
              <a:t>road-rage</a:t>
            </a:r>
            <a:r>
              <a:rPr lang="pl-PL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425EAA-8F83-67AE-3FF4-934F2D4AB8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Nie każde działanie </a:t>
            </a:r>
            <a:r>
              <a:rPr lang="pl-PL" dirty="0" err="1"/>
              <a:t>przemocowe</a:t>
            </a:r>
            <a:r>
              <a:rPr lang="pl-PL" dirty="0"/>
              <a:t>, do którego dochodzi na drodze jest przestępstwem, jednak może potencjalnie łamać prawo do poglądów, odpoczynku, leczenia czy kontaktów z członkami rodziny.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Agresja drogowa (tzw. "</a:t>
            </a:r>
            <a:r>
              <a:rPr lang="pl-PL" dirty="0" err="1"/>
              <a:t>road</a:t>
            </a:r>
            <a:r>
              <a:rPr lang="pl-PL" dirty="0"/>
              <a:t> </a:t>
            </a:r>
            <a:r>
              <a:rPr lang="pl-PL" dirty="0" err="1"/>
              <a:t>rage</a:t>
            </a:r>
            <a:r>
              <a:rPr lang="pl-PL" dirty="0"/>
              <a:t>") wobec kobiet, szczególnie tych pełniących role kierowczyń, jest zjawiskiem szeroko opisywanym w Polsce jako forma dyskryminacji płciowej, często nasilana stereotypami (np. "kobiety słabo jeżdżą").</a:t>
            </a:r>
            <a:endParaRPr lang="pl-PL" dirty="0">
              <a:effectLst/>
            </a:endParaRPr>
          </a:p>
        </p:txBody>
      </p:sp>
      <p:pic>
        <p:nvPicPr>
          <p:cNvPr id="4" name="Picture 2" descr="active-image">
            <a:extLst>
              <a:ext uri="{FF2B5EF4-FFF2-40B4-BE49-F238E27FC236}">
                <a16:creationId xmlns:a16="http://schemas.microsoft.com/office/drawing/2014/main" id="{07924BAA-3751-86A8-5965-3AAB12790A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69"/>
          <a:stretch>
            <a:fillRect/>
          </a:stretch>
        </p:blipFill>
        <p:spPr bwMode="auto">
          <a:xfrm>
            <a:off x="0" y="6176963"/>
            <a:ext cx="12192000" cy="68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407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C33E4-FBBA-369E-74C6-6AF685FBE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22CA5-E0C2-533E-DACA-1AF596C35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Działania karne w przypadku agresji drogowej (ang. </a:t>
            </a:r>
            <a:r>
              <a:rPr lang="pl-PL" dirty="0" err="1"/>
              <a:t>road-rage</a:t>
            </a:r>
            <a:r>
              <a:rPr lang="pl-PL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C594D6-38CF-8719-91A4-063BC95556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Takie zachowania mogą wyczerpywać znamiona przestępstw z Kodeksu karnego (KK) takich jak:</a:t>
            </a:r>
          </a:p>
          <a:p>
            <a:r>
              <a:rPr lang="pl-PL" dirty="0"/>
              <a:t>znieważenie (art. 216 KK – kara grzywny lub ograniczenia wolności),</a:t>
            </a:r>
          </a:p>
          <a:p>
            <a:r>
              <a:rPr lang="pl-PL" dirty="0"/>
              <a:t>groźby karalne (art. 190 KK – do 2 lat pozbawienia wolności),</a:t>
            </a:r>
          </a:p>
          <a:p>
            <a:r>
              <a:rPr lang="pl-PL" dirty="0"/>
              <a:t>czy nawet narażenie na bezpośrednie niebezpieczeństwo utraty życia lub zdrowia (art. 160 KK – do 3 lat więzienia).</a:t>
            </a:r>
            <a:endParaRPr lang="pl-PL" dirty="0">
              <a:effectLst/>
            </a:endParaRPr>
          </a:p>
        </p:txBody>
      </p:sp>
      <p:pic>
        <p:nvPicPr>
          <p:cNvPr id="4" name="Picture 2" descr="active-image">
            <a:extLst>
              <a:ext uri="{FF2B5EF4-FFF2-40B4-BE49-F238E27FC236}">
                <a16:creationId xmlns:a16="http://schemas.microsoft.com/office/drawing/2014/main" id="{EACDB0D9-DD92-01E2-E81E-8D76A22228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69"/>
          <a:stretch>
            <a:fillRect/>
          </a:stretch>
        </p:blipFill>
        <p:spPr bwMode="auto">
          <a:xfrm>
            <a:off x="0" y="6176963"/>
            <a:ext cx="12192000" cy="68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29253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49697-2FED-C94A-FEC5-35245CF2DD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57322-6DE5-65BD-1DD9-3011884BF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Działania karne w przypadku wobec kobiet w zawodach zdominowanych przez mężczyzn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5B676C-7C25-6DA4-56D8-78DF7D6A7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Zawody transportowe (kierowczynie ciężarówek, autobusu czy </a:t>
            </a:r>
            <a:r>
              <a:rPr lang="pl-PL" dirty="0" err="1"/>
              <a:t>taksówekarki</a:t>
            </a:r>
            <a:r>
              <a:rPr lang="pl-PL" dirty="0"/>
              <a:t>) są zdominowane przez mężczyzn (ok. 90-95% wg danych GUS), co sprzyja </a:t>
            </a:r>
            <a:r>
              <a:rPr lang="pl-PL" dirty="0" err="1"/>
              <a:t>mikromachizmom</a:t>
            </a:r>
            <a:r>
              <a:rPr lang="pl-PL" dirty="0"/>
              <a:t> i przemocy (słownej, seksualnej lub ekonomicznej).</a:t>
            </a:r>
          </a:p>
          <a:p>
            <a:pPr marL="0" indent="0">
              <a:buNone/>
            </a:pPr>
            <a:r>
              <a:rPr lang="pl-PL" dirty="0"/>
              <a:t>Przykłady poniżej wyczerpują znamiona przestępstw:</a:t>
            </a:r>
          </a:p>
          <a:p>
            <a:r>
              <a:rPr lang="pl-PL" dirty="0"/>
              <a:t>stalking (art. 190a KK – do 3 lat więzienia), </a:t>
            </a:r>
          </a:p>
          <a:p>
            <a:r>
              <a:rPr lang="pl-PL" dirty="0"/>
              <a:t>molestowanie seksualne (art. 199 KK – do 8 lat),</a:t>
            </a:r>
          </a:p>
          <a:p>
            <a:r>
              <a:rPr lang="pl-PL" dirty="0"/>
              <a:t>czy znęcanie się (art. 207 KK – do 5 lat).</a:t>
            </a:r>
            <a:endParaRPr lang="pl-PL" dirty="0">
              <a:effectLst/>
            </a:endParaRPr>
          </a:p>
        </p:txBody>
      </p:sp>
      <p:pic>
        <p:nvPicPr>
          <p:cNvPr id="4" name="Picture 2" descr="active-image">
            <a:extLst>
              <a:ext uri="{FF2B5EF4-FFF2-40B4-BE49-F238E27FC236}">
                <a16:creationId xmlns:a16="http://schemas.microsoft.com/office/drawing/2014/main" id="{8CB394C0-DC68-7B94-A9BA-C6596D9DE9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69"/>
          <a:stretch>
            <a:fillRect/>
          </a:stretch>
        </p:blipFill>
        <p:spPr bwMode="auto">
          <a:xfrm>
            <a:off x="0" y="6176963"/>
            <a:ext cx="12192000" cy="68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826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5BE370-02C2-C30C-674E-4DA10D579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3B563-FECE-92F6-64E6-057F35CF2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455" y="365125"/>
            <a:ext cx="4349488" cy="5811838"/>
          </a:xfrm>
        </p:spPr>
        <p:txBody>
          <a:bodyPr>
            <a:normAutofit/>
          </a:bodyPr>
          <a:lstStyle/>
          <a:p>
            <a:pPr algn="ctr"/>
            <a:r>
              <a:rPr lang="pl-PL" sz="9600" b="1" dirty="0"/>
              <a:t>90-95</a:t>
            </a:r>
            <a:r>
              <a:rPr lang="pl-PL" sz="9600" b="1" noProof="0" dirty="0"/>
              <a:t>%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9B3E3-4F4C-7ADE-FFB7-E978A54E5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4956" y="2055018"/>
            <a:ext cx="6378844" cy="2747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/>
              <a:t>Jeśli w danym zawodzie, odsetek mężczyzn stanowi 90-95%, wtedy określamy taki zawód, zdominowanym przez jedną z płci.</a:t>
            </a:r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649797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47FAC8-5125-13AB-1A14-47D672C6F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16F27B-387C-C3F1-EF6E-41E979D4C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5844" y="2055018"/>
            <a:ext cx="9927956" cy="2747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6000" dirty="0"/>
              <a:t>Przeanalizujmy sytuacje, które mogą nosić znamiona przemocy drogowej 🤔</a:t>
            </a:r>
            <a:endParaRPr lang="pl-PL" sz="6000" noProof="0" dirty="0"/>
          </a:p>
        </p:txBody>
      </p:sp>
    </p:spTree>
    <p:extLst>
      <p:ext uri="{BB962C8B-B14F-4D97-AF65-F5344CB8AC3E}">
        <p14:creationId xmlns:p14="http://schemas.microsoft.com/office/powerpoint/2010/main" val="1505079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57E0A6-4469-9740-B287-5FCCEEC93D6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b="2174"/>
          <a:stretch>
            <a:fillRect/>
          </a:stretch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D9B333-C73A-5C02-B7C2-A2C5B2C23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pl-PL" sz="6000" dirty="0">
                <a:solidFill>
                  <a:srgbClr val="FFFFFF"/>
                </a:solidFill>
              </a:rPr>
              <a:t>Case </a:t>
            </a:r>
            <a:r>
              <a:rPr lang="pl-PL" sz="6000" dirty="0" err="1">
                <a:solidFill>
                  <a:srgbClr val="FFFFFF"/>
                </a:solidFill>
              </a:rPr>
              <a:t>Study</a:t>
            </a:r>
            <a:r>
              <a:rPr lang="pl-PL" sz="6000" dirty="0">
                <a:solidFill>
                  <a:srgbClr val="FFFFFF"/>
                </a:solidFill>
              </a:rPr>
              <a:t>: ”Ciężarówka”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50DE93-39BD-0842-69BF-B0AFBE4C76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4159404"/>
            <a:ext cx="9144000" cy="109839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pl-PL" sz="2400" dirty="0">
                <a:solidFill>
                  <a:srgbClr val="FFFFFF"/>
                </a:solidFill>
                <a:hlinkClick r:id="rId3"/>
              </a:rPr>
              <a:t>https://youtu.be/10M9sZFuHfM</a:t>
            </a:r>
            <a:r>
              <a:rPr lang="pl-PL" sz="2400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60838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CA210A-D367-3758-8A59-ED78B04E0A9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628" r="23283" b="1"/>
          <a:stretch>
            <a:fillRect/>
          </a:stretch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82E5E1-AA4E-01A6-11DE-9F9C6DEB5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6712527" cy="1899912"/>
          </a:xfrm>
        </p:spPr>
        <p:txBody>
          <a:bodyPr>
            <a:normAutofit/>
          </a:bodyPr>
          <a:lstStyle/>
          <a:p>
            <a:r>
              <a:rPr lang="pl-PL" sz="4000" dirty="0">
                <a:latin typeface="Poppins" pitchFamily="2" charset="77"/>
                <a:cs typeface="Poppins" pitchFamily="2" charset="77"/>
              </a:rPr>
              <a:t>Case </a:t>
            </a:r>
            <a:r>
              <a:rPr lang="pl-PL" sz="4000" dirty="0" err="1">
                <a:latin typeface="Poppins" pitchFamily="2" charset="77"/>
                <a:cs typeface="Poppins" pitchFamily="2" charset="77"/>
              </a:rPr>
              <a:t>study</a:t>
            </a:r>
            <a:r>
              <a:rPr lang="pl-PL" sz="4000" dirty="0">
                <a:latin typeface="Poppins" pitchFamily="2" charset="77"/>
                <a:cs typeface="Poppins" pitchFamily="2" charset="77"/>
              </a:rPr>
              <a:t>: “Ciężarówka”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3AC68-0007-7E41-881B-2F9E98EAA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dirty="0">
                <a:latin typeface="Poppins" pitchFamily="2" charset="77"/>
                <a:cs typeface="Poppins" pitchFamily="2" charset="77"/>
              </a:rPr>
              <a:t>😳 Co się wydarzyło?</a:t>
            </a:r>
          </a:p>
          <a:p>
            <a:pPr marL="0" indent="0">
              <a:buNone/>
            </a:pPr>
            <a:endParaRPr lang="pl-PL" sz="2000" dirty="0">
              <a:latin typeface="Poppins" pitchFamily="2" charset="77"/>
              <a:cs typeface="Poppins" pitchFamily="2" charset="77"/>
            </a:endParaRPr>
          </a:p>
          <a:p>
            <a:pPr marL="0" indent="0">
              <a:buNone/>
            </a:pPr>
            <a:r>
              <a:rPr lang="pl-PL" sz="2000" dirty="0">
                <a:latin typeface="Poppins" pitchFamily="2" charset="77"/>
                <a:cs typeface="Poppins" pitchFamily="2" charset="77"/>
              </a:rPr>
              <a:t>🦶🏻Czy kopnięcie w pojazd przez mężczyznę, można zaliczyć również do agresji wobec kobiety?</a:t>
            </a:r>
          </a:p>
          <a:p>
            <a:pPr marL="0" indent="0">
              <a:buNone/>
            </a:pPr>
            <a:endParaRPr lang="pl-PL" sz="2000" dirty="0">
              <a:latin typeface="Poppins" pitchFamily="2" charset="77"/>
              <a:cs typeface="Poppins" pitchFamily="2" charset="77"/>
            </a:endParaRPr>
          </a:p>
          <a:p>
            <a:pPr marL="0" indent="0">
              <a:buNone/>
            </a:pPr>
            <a:r>
              <a:rPr lang="pl-PL" sz="2000" dirty="0">
                <a:latin typeface="Poppins" pitchFamily="2" charset="77"/>
                <a:cs typeface="Poppins" pitchFamily="2" charset="77"/>
              </a:rPr>
              <a:t>🏃🏼‍♀️Czy kierowca feralnej ciężarówki miał gdzie uciec?</a:t>
            </a:r>
          </a:p>
        </p:txBody>
      </p:sp>
    </p:spTree>
    <p:extLst>
      <p:ext uri="{BB962C8B-B14F-4D97-AF65-F5344CB8AC3E}">
        <p14:creationId xmlns:p14="http://schemas.microsoft.com/office/powerpoint/2010/main" val="10550778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2A4EDB-F83E-90F1-14F2-02F9263A2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4" name="Picture 3" descr="A person with mud on her face&#10;&#10;AI-generated content may be incorrect.">
            <a:extLst>
              <a:ext uri="{FF2B5EF4-FFF2-40B4-BE49-F238E27FC236}">
                <a16:creationId xmlns:a16="http://schemas.microsoft.com/office/drawing/2014/main" id="{C7717605-4D2F-F6F8-B134-B3CECBAC5B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316"/>
          <a:stretch>
            <a:fillRect/>
          </a:stretch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9C614C-8CD5-DD44-07A6-154ED1C30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pl-PL" sz="5200" dirty="0">
                <a:solidFill>
                  <a:srgbClr val="FFFFFF"/>
                </a:solidFill>
              </a:rPr>
              <a:t>Case </a:t>
            </a:r>
            <a:r>
              <a:rPr lang="pl-PL" sz="5200" dirty="0" err="1">
                <a:solidFill>
                  <a:srgbClr val="FFFFFF"/>
                </a:solidFill>
              </a:rPr>
              <a:t>Study</a:t>
            </a:r>
            <a:r>
              <a:rPr lang="pl-PL" sz="5200" dirty="0">
                <a:solidFill>
                  <a:srgbClr val="FFFFFF"/>
                </a:solidFill>
              </a:rPr>
              <a:t>: “Wypadek na rajdzie”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E4EDE9-A047-8242-B870-B448A7C1E7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pl-PL" sz="2400" dirty="0">
                <a:solidFill>
                  <a:srgbClr val="FFFFFF"/>
                </a:solidFill>
                <a:hlinkClick r:id="rId3"/>
              </a:rPr>
              <a:t>https://www.youtube.com/watch?v=krlI1OBLVqI</a:t>
            </a:r>
            <a:r>
              <a:rPr lang="pl-PL" sz="2400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353641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060D5C-2608-54A1-0A20-ACC06F571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D09A1D-83E8-95A6-7367-88F1E357D67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608" r="7115" b="-1"/>
          <a:stretch>
            <a:fillRect/>
          </a:stretch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EA402F-18AD-023B-D4B9-A731E9994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255327" cy="1899912"/>
          </a:xfrm>
        </p:spPr>
        <p:txBody>
          <a:bodyPr>
            <a:normAutofit/>
          </a:bodyPr>
          <a:lstStyle/>
          <a:p>
            <a:r>
              <a:rPr lang="pl-PL" sz="4000" dirty="0">
                <a:latin typeface="Poppins" pitchFamily="2" charset="77"/>
                <a:cs typeface="Poppins" pitchFamily="2" charset="77"/>
              </a:rPr>
              <a:t>Case </a:t>
            </a:r>
            <a:r>
              <a:rPr lang="pl-PL" sz="4000" dirty="0" err="1">
                <a:latin typeface="Poppins" pitchFamily="2" charset="77"/>
                <a:cs typeface="Poppins" pitchFamily="2" charset="77"/>
              </a:rPr>
              <a:t>study</a:t>
            </a:r>
            <a:r>
              <a:rPr lang="pl-PL" sz="4000" dirty="0">
                <a:latin typeface="Poppins" pitchFamily="2" charset="77"/>
                <a:cs typeface="Poppins" pitchFamily="2" charset="77"/>
              </a:rPr>
              <a:t>: “Wypadku na rajdzie”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9BA4E8-5EA3-A6BC-9BA2-D391B3B910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dirty="0">
                <a:latin typeface="Poppins" pitchFamily="2" charset="77"/>
                <a:cs typeface="Poppins" pitchFamily="2" charset="77"/>
              </a:rPr>
              <a:t>😳 Co się wydarzyło?</a:t>
            </a:r>
          </a:p>
          <a:p>
            <a:pPr marL="0" indent="0">
              <a:buNone/>
            </a:pPr>
            <a:endParaRPr lang="pl-PL" sz="2000" dirty="0">
              <a:latin typeface="Poppins" pitchFamily="2" charset="77"/>
              <a:cs typeface="Poppins" pitchFamily="2" charset="77"/>
            </a:endParaRPr>
          </a:p>
          <a:p>
            <a:pPr marL="0" indent="0">
              <a:buNone/>
            </a:pPr>
            <a:r>
              <a:rPr lang="pl-PL" sz="2000" dirty="0">
                <a:latin typeface="Poppins" pitchFamily="2" charset="77"/>
                <a:cs typeface="Poppins" pitchFamily="2" charset="77"/>
              </a:rPr>
              <a:t>🦶🏻Czy zachowanie kierowcy samochodu rajdowego można nazwa przypadkiem?</a:t>
            </a:r>
          </a:p>
          <a:p>
            <a:pPr marL="0" indent="0">
              <a:buNone/>
            </a:pPr>
            <a:endParaRPr lang="pl-PL" sz="2000" dirty="0">
              <a:latin typeface="Poppins" pitchFamily="2" charset="77"/>
              <a:cs typeface="Poppins" pitchFamily="2" charset="77"/>
            </a:endParaRPr>
          </a:p>
          <a:p>
            <a:pPr marL="0" indent="0">
              <a:buNone/>
            </a:pPr>
            <a:r>
              <a:rPr lang="pl-PL" sz="2000" dirty="0">
                <a:latin typeface="Poppins" pitchFamily="2" charset="77"/>
                <a:cs typeface="Poppins" pitchFamily="2" charset="77"/>
              </a:rPr>
              <a:t>🚗 Czy pani kierowca mogła zatrzymać pojazd w innym miejscu?</a:t>
            </a:r>
          </a:p>
        </p:txBody>
      </p:sp>
    </p:spTree>
    <p:extLst>
      <p:ext uri="{BB962C8B-B14F-4D97-AF65-F5344CB8AC3E}">
        <p14:creationId xmlns:p14="http://schemas.microsoft.com/office/powerpoint/2010/main" val="2896276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326" name="Rectangle 13325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13314" name="Picture 2" descr="active-image">
            <a:extLst>
              <a:ext uri="{FF2B5EF4-FFF2-40B4-BE49-F238E27FC236}">
                <a16:creationId xmlns:a16="http://schemas.microsoft.com/office/drawing/2014/main" id="{F062E228-0F69-AAEC-1775-5AF4FF1C74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76" b="17029"/>
          <a:stretch>
            <a:fillRect/>
          </a:stretch>
        </p:blipFill>
        <p:spPr bwMode="auto">
          <a:xfrm>
            <a:off x="2522356" y="10"/>
            <a:ext cx="966964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7" name="Rectangle 13326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1C8F56-7AFF-4A38-C900-407CD025E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r>
              <a:rPr lang="pl-PL" sz="4000" b="1" dirty="0">
                <a:latin typeface="Poppins" pitchFamily="2" charset="77"/>
                <a:cs typeface="Poppins" pitchFamily="2" charset="77"/>
              </a:rPr>
              <a:t>Specyfika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67EED-D286-7F9C-B93B-7C413D8E1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44133"/>
            <a:ext cx="4546600" cy="44328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400" b="1" dirty="0">
                <a:effectLst/>
              </a:rPr>
              <a:t>Specyfika transportowa</a:t>
            </a:r>
            <a:r>
              <a:rPr lang="pl-PL" sz="2400" dirty="0">
                <a:effectLst/>
              </a:rPr>
              <a:t>: Przestrzeń zamknięta (</a:t>
            </a:r>
            <a:r>
              <a:rPr lang="pl-PL" sz="2400" dirty="0" err="1">
                <a:effectLst/>
              </a:rPr>
              <a:t>konfinesja</a:t>
            </a:r>
            <a:r>
              <a:rPr lang="pl-PL" sz="2400" dirty="0">
                <a:effectLst/>
              </a:rPr>
              <a:t>), tłok, anonimowość i brak ucieczki zwiększają ryzyko (wg raportu World Bank, 2016).</a:t>
            </a:r>
          </a:p>
          <a:p>
            <a:pPr marL="0" indent="0">
              <a:buNone/>
            </a:pPr>
            <a:endParaRPr lang="pl-PL" sz="2400" dirty="0">
              <a:effectLst/>
            </a:endParaRPr>
          </a:p>
          <a:p>
            <a:pPr marL="0" indent="0">
              <a:buNone/>
            </a:pPr>
            <a:r>
              <a:rPr lang="pl-PL" sz="2400" b="1" dirty="0">
                <a:effectLst/>
              </a:rPr>
              <a:t>Ofiary i sprawcy</a:t>
            </a:r>
            <a:r>
              <a:rPr lang="pl-PL" sz="2400" dirty="0">
                <a:effectLst/>
              </a:rPr>
              <a:t>: Ofiary – głównie kobiety (18-74 lat, w tym migrantki, niepełnosprawni); sprawcy – pasażerowie (56%), koledzy z pracy (41%), wg ETF 2025.</a:t>
            </a:r>
          </a:p>
          <a:p>
            <a:pPr marL="0" indent="0">
              <a:buNone/>
            </a:pP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4096357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DBF53-1250-9502-4840-5E22EBFF9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A4B9CC-FCCB-7EEB-7D45-F73AD1D080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318" y="5935749"/>
            <a:ext cx="6096000" cy="1500187"/>
          </a:xfrm>
        </p:spPr>
        <p:txBody>
          <a:bodyPr/>
          <a:lstStyle/>
          <a:p>
            <a:pPr algn="ctr"/>
            <a:r>
              <a:rPr lang="pl-PL" dirty="0"/>
              <a:t>Zadanie publiczne współfinansowane przez</a:t>
            </a:r>
          </a:p>
          <a:p>
            <a:pPr algn="ctr"/>
            <a:r>
              <a:rPr lang="pl-PL" dirty="0"/>
              <a:t>Województwo Pomorskie.</a:t>
            </a:r>
          </a:p>
        </p:txBody>
      </p:sp>
      <p:pic>
        <p:nvPicPr>
          <p:cNvPr id="5" name="Picture 4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B9752B65-40B5-D3FA-9242-2BD552CB7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777" y="5765495"/>
            <a:ext cx="5058905" cy="920347"/>
          </a:xfrm>
          <a:prstGeom prst="rect">
            <a:avLst/>
          </a:prstGeom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CE103489-B09C-66AB-36D5-4C6A23A08B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95" b="34986"/>
          <a:stretch>
            <a:fillRect/>
          </a:stretch>
        </p:blipFill>
        <p:spPr bwMode="auto">
          <a:xfrm>
            <a:off x="974326" y="0"/>
            <a:ext cx="10243347" cy="3655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BF01686-9890-F5F6-73A9-814377F87042}"/>
              </a:ext>
            </a:extLst>
          </p:cNvPr>
          <p:cNvSpPr txBox="1"/>
          <p:nvPr/>
        </p:nvSpPr>
        <p:spPr>
          <a:xfrm>
            <a:off x="5607594" y="3655394"/>
            <a:ext cx="976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Partner:</a:t>
            </a:r>
          </a:p>
        </p:txBody>
      </p:sp>
      <p:pic>
        <p:nvPicPr>
          <p:cNvPr id="6" name="Picture 5" descr="A logo with a sun and text&#10;&#10;AI-generated content may be incorrect.">
            <a:extLst>
              <a:ext uri="{FF2B5EF4-FFF2-40B4-BE49-F238E27FC236}">
                <a16:creationId xmlns:a16="http://schemas.microsoft.com/office/drawing/2014/main" id="{489AC884-9508-13AA-4240-7B724BC20E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3110" y="3785668"/>
            <a:ext cx="4185773" cy="234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5152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F15F4BB-17A6-B8F2-D383-0B3A487C50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0842768"/>
              </p:ext>
            </p:extLst>
          </p:nvPr>
        </p:nvGraphicFramePr>
        <p:xfrm>
          <a:off x="387457" y="1193369"/>
          <a:ext cx="11453248" cy="5461114"/>
        </p:xfrm>
        <a:graphic>
          <a:graphicData uri="http://schemas.openxmlformats.org/drawingml/2006/table">
            <a:tbl>
              <a:tblPr/>
              <a:tblGrid>
                <a:gridCol w="2863312">
                  <a:extLst>
                    <a:ext uri="{9D8B030D-6E8A-4147-A177-3AD203B41FA5}">
                      <a16:colId xmlns:a16="http://schemas.microsoft.com/office/drawing/2014/main" val="3660635070"/>
                    </a:ext>
                  </a:extLst>
                </a:gridCol>
                <a:gridCol w="2863312">
                  <a:extLst>
                    <a:ext uri="{9D8B030D-6E8A-4147-A177-3AD203B41FA5}">
                      <a16:colId xmlns:a16="http://schemas.microsoft.com/office/drawing/2014/main" val="2371023660"/>
                    </a:ext>
                  </a:extLst>
                </a:gridCol>
                <a:gridCol w="2863312">
                  <a:extLst>
                    <a:ext uri="{9D8B030D-6E8A-4147-A177-3AD203B41FA5}">
                      <a16:colId xmlns:a16="http://schemas.microsoft.com/office/drawing/2014/main" val="1861803115"/>
                    </a:ext>
                  </a:extLst>
                </a:gridCol>
                <a:gridCol w="2863312">
                  <a:extLst>
                    <a:ext uri="{9D8B030D-6E8A-4147-A177-3AD203B41FA5}">
                      <a16:colId xmlns:a16="http://schemas.microsoft.com/office/drawing/2014/main" val="3392613564"/>
                    </a:ext>
                  </a:extLst>
                </a:gridCol>
              </a:tblGrid>
              <a:tr h="2010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Przykład</a:t>
                      </a:r>
                    </a:p>
                  </a:txBody>
                  <a:tcPr marL="39921" marR="39921" marT="19960" marB="19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Opis zdarzenia</a:t>
                      </a:r>
                    </a:p>
                  </a:txBody>
                  <a:tcPr marL="39921" marR="39921" marT="19960" marB="19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Znamiona przestępstwa</a:t>
                      </a:r>
                    </a:p>
                  </a:txBody>
                  <a:tcPr marL="39921" marR="39921" marT="19960" marB="19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Źródło/Konsekwencje</a:t>
                      </a:r>
                    </a:p>
                  </a:txBody>
                  <a:tcPr marL="39921" marR="39921" marT="19960" marB="19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3315456"/>
                  </a:ext>
                </a:extLst>
              </a:tr>
              <a:tr h="198393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Zajeżdżanie drogi i fizyczna konfrontacja na S7 (2025 r.)</a:t>
                      </a:r>
                    </a:p>
                  </a:txBody>
                  <a:tcPr marL="39921" marR="39921" marT="19960" marB="19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Mężczyzna w Toyocie zajechał drogę kobiecie-kierowcy, zmusił ją do gwałtownego hamowania, wyszedł z auta i agresywnie gestykulował (w tym uderzenie w pojazd). Kobieta nagrała incydent, co doprowadziło do identyfikacji sprawcy przez policję.</a:t>
                      </a:r>
                    </a:p>
                  </a:txBody>
                  <a:tcPr marL="39921" marR="39921" marT="19960" marB="19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Narażenie na utratę życia/zdrowia (art. 160 KK) poprzez niebezpieczne manewry; potencjalne znieważenie poprzez gesty.</a:t>
                      </a:r>
                    </a:p>
                  </a:txBody>
                  <a:tcPr marL="39921" marR="39921" marT="19960" marB="19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Świętokrzyska Policja wszczęła postępowanie; sprawca ukarany mandatem i punktami karnymi, ale sprawa skierowana do prokuratury z powodu eskalacji fizycznej.</a:t>
                      </a:r>
                    </a:p>
                  </a:txBody>
                  <a:tcPr marL="39921" marR="39921" marT="19960" marB="19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1483162"/>
                  </a:ext>
                </a:extLst>
              </a:tr>
              <a:tr h="168634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Wyzwiska i groźby po kolizji w Warszawie (2012 r.)</a:t>
                      </a:r>
                    </a:p>
                  </a:txBody>
                  <a:tcPr marL="39921" marR="39921" marT="19960" marB="19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Po drobnej stłuczce mężczyzna-agresor wysiadł z auta, obrażał kobietę-kierowczynię słowami o treści </a:t>
                      </a:r>
                      <a:r>
                        <a:rPr lang="pl-PL" sz="1400" dirty="0" err="1"/>
                        <a:t>seksistowskiej</a:t>
                      </a:r>
                      <a:r>
                        <a:rPr lang="pl-PL" sz="1400" dirty="0"/>
                        <a:t> ("kobiety nie powinny jeździć"), groził pobiciem i uszkodził jej lusterko. Świadkowie wezwali policję.</a:t>
                      </a:r>
                    </a:p>
                  </a:txBody>
                  <a:tcPr marL="39921" marR="39921" marT="19960" marB="19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Znieważenie (art. 216 KK) i uszkodzenie mienia (art. 288 KK – do 5 lat więzienia); groźby karalne (art. 190 KK).</a:t>
                      </a:r>
                    </a:p>
                  </a:txBody>
                  <a:tcPr marL="39921" marR="39921" marT="19960" marB="19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Sprawca oskarżony; sąd uznał za przestępstwo, nie wykroczenie, ze względu na dyskryminacyjny charakter; kara ograniczenia wolności i odszkodowanie.</a:t>
                      </a:r>
                    </a:p>
                  </a:txBody>
                  <a:tcPr marL="39921" marR="39921" marT="19960" marB="19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7540610"/>
                  </a:ext>
                </a:extLst>
              </a:tr>
              <a:tr h="153755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Werbalna agresja i nękanie na autostradzie A2 (2024 r.)</a:t>
                      </a:r>
                    </a:p>
                  </a:txBody>
                  <a:tcPr marL="39921" marR="39921" marT="19960" marB="19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Mężczyzna śledził kobietę-kierowcę przez kilkadziesiąt km, trąbił, migał światłami, a po zatrzymaniu obrażał ją ("wracaj do kuchni") i groził. Kobieta zgłosiła na policyjną skrzynkę "Stop agresji na drodze".</a:t>
                      </a:r>
                    </a:p>
                  </a:txBody>
                  <a:tcPr marL="39921" marR="39921" marT="19960" marB="19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Groźby karalne (art. 190 KK) i znieważenie; w kontekście płci – dyskryminacja (art. 11 KK).</a:t>
                      </a:r>
                    </a:p>
                  </a:txBody>
                  <a:tcPr marL="39921" marR="39921" marT="19960" marB="19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Policja zidentyfikowała sprawcę po nagraniu; postępowanie prokuratorskie, mandat 5000 zł plus punkty karne; eksperci podkreślają, że takie nękanie to przestępstwo, nie tylko wykroczenie.</a:t>
                      </a:r>
                    </a:p>
                  </a:txBody>
                  <a:tcPr marL="39921" marR="39921" marT="19960" marB="19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778964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412944A-DDD3-5494-2CEA-8BC31A75165B}"/>
              </a:ext>
            </a:extLst>
          </p:cNvPr>
          <p:cNvSpPr txBox="1"/>
          <p:nvPr/>
        </p:nvSpPr>
        <p:spPr>
          <a:xfrm>
            <a:off x="387457" y="433951"/>
            <a:ext cx="11282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b="1" dirty="0"/>
              <a:t>Inne przykłady agresji drogowej wobec kobiet</a:t>
            </a:r>
          </a:p>
        </p:txBody>
      </p:sp>
    </p:spTree>
    <p:extLst>
      <p:ext uri="{BB962C8B-B14F-4D97-AF65-F5344CB8AC3E}">
        <p14:creationId xmlns:p14="http://schemas.microsoft.com/office/powerpoint/2010/main" val="5539960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C3A00F-A9B6-128B-0C37-45CE31206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9FC0582-CAA5-2213-3631-3DFF63C63154}"/>
              </a:ext>
            </a:extLst>
          </p:cNvPr>
          <p:cNvSpPr txBox="1"/>
          <p:nvPr/>
        </p:nvSpPr>
        <p:spPr>
          <a:xfrm>
            <a:off x="387457" y="433951"/>
            <a:ext cx="11282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b="1" dirty="0"/>
              <a:t>Inne przykłady wobec kobiet-pracownic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C41D8869-60F5-60A9-ED75-AEE968BAC4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9265839"/>
              </p:ext>
            </p:extLst>
          </p:nvPr>
        </p:nvGraphicFramePr>
        <p:xfrm>
          <a:off x="387456" y="1253331"/>
          <a:ext cx="11499744" cy="5368104"/>
        </p:xfrm>
        <a:graphic>
          <a:graphicData uri="http://schemas.openxmlformats.org/drawingml/2006/table">
            <a:tbl>
              <a:tblPr/>
              <a:tblGrid>
                <a:gridCol w="2874936">
                  <a:extLst>
                    <a:ext uri="{9D8B030D-6E8A-4147-A177-3AD203B41FA5}">
                      <a16:colId xmlns:a16="http://schemas.microsoft.com/office/drawing/2014/main" val="2708169779"/>
                    </a:ext>
                  </a:extLst>
                </a:gridCol>
                <a:gridCol w="2874936">
                  <a:extLst>
                    <a:ext uri="{9D8B030D-6E8A-4147-A177-3AD203B41FA5}">
                      <a16:colId xmlns:a16="http://schemas.microsoft.com/office/drawing/2014/main" val="3016479234"/>
                    </a:ext>
                  </a:extLst>
                </a:gridCol>
                <a:gridCol w="2874936">
                  <a:extLst>
                    <a:ext uri="{9D8B030D-6E8A-4147-A177-3AD203B41FA5}">
                      <a16:colId xmlns:a16="http://schemas.microsoft.com/office/drawing/2014/main" val="916628051"/>
                    </a:ext>
                  </a:extLst>
                </a:gridCol>
                <a:gridCol w="2874936">
                  <a:extLst>
                    <a:ext uri="{9D8B030D-6E8A-4147-A177-3AD203B41FA5}">
                      <a16:colId xmlns:a16="http://schemas.microsoft.com/office/drawing/2014/main" val="2075758588"/>
                    </a:ext>
                  </a:extLst>
                </a:gridCol>
              </a:tblGrid>
              <a:tr h="17527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Przykład</a:t>
                      </a:r>
                    </a:p>
                  </a:txBody>
                  <a:tcPr marL="36876" marR="36876" marT="18438" marB="1843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Opis zdarzenia</a:t>
                      </a:r>
                    </a:p>
                  </a:txBody>
                  <a:tcPr marL="36876" marR="36876" marT="18438" marB="1843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Znamiona przestępstwa</a:t>
                      </a:r>
                    </a:p>
                  </a:txBody>
                  <a:tcPr marL="36876" marR="36876" marT="18438" marB="1843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Źródło/Konsekwencje</a:t>
                      </a:r>
                    </a:p>
                  </a:txBody>
                  <a:tcPr marL="36876" marR="36876" marT="18438" marB="1843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6251281"/>
                  </a:ext>
                </a:extLst>
              </a:tr>
              <a:tr h="175278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Molestowanie seksualne taksówkarki w firmie motoryzacyjnej (2023 r.)</a:t>
                      </a:r>
                    </a:p>
                  </a:txBody>
                  <a:tcPr marL="36876" marR="36876" marT="18438" marB="1843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Kolega z pracy (mężczyzna) w firmie transportowej wielokrotnie dotykał taksówkarkę, komentował jej wygląd ("ładna kierowczyni musi się uśmiechać") i groził zwolnieniem, jeśli nie zgodzi się na "spotkanie poza pracą". Zgłosiła do HR, co doprowadziło do śledztwa.</a:t>
                      </a:r>
                    </a:p>
                  </a:txBody>
                  <a:tcPr marL="36876" marR="36876" marT="18438" marB="1843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Molestowanie seksualne (art. 199 KK) i groźby (art. 190 KK); dyskryminacja płciowa w pracy (Kodeks pracy art. 18³a).</a:t>
                      </a:r>
                    </a:p>
                  </a:txBody>
                  <a:tcPr marL="36876" marR="36876" marT="18438" marB="1843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Prokuratura uznała za przestępstwo; sprawca zwolniony, ofiara otrzymała odszkodowanie; raport FRA wskazuje, że 32% kobiet w "męskich" zawodach doświadcza podobnego.</a:t>
                      </a:r>
                    </a:p>
                  </a:txBody>
                  <a:tcPr marL="36876" marR="36876" marT="18438" marB="1843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011833"/>
                  </a:ext>
                </a:extLst>
              </a:tr>
              <a:tr h="162132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Przemoc werbalna i ekonomiczna wobec kierowczyni autobusu (2024 r.)</a:t>
                      </a:r>
                    </a:p>
                  </a:txBody>
                  <a:tcPr marL="36876" marR="36876" marT="18438" marB="1843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W przedsiębiorstwie komunikacji publicznej mężczyźni-kierowcy izolowali koleżankę, wyzywali ("kobieta za kółkiem to ryzyko"), sabotowali jej grafik (mniejsza pensja) i grozili fizycznie po skardze. Sprawa wyszła na jaw po interwencji związków zawodowych.</a:t>
                      </a:r>
                    </a:p>
                  </a:txBody>
                  <a:tcPr marL="36876" marR="36876" marT="18438" marB="1843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Znęcanie psychiczne (art. 207 KK) i dyskryminacja ekonomiczna; stalking w pracy (art. 190a KK).</a:t>
                      </a:r>
                    </a:p>
                  </a:txBody>
                  <a:tcPr marL="36876" marR="36876" marT="18438" marB="1843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Postępowanie sądowe; kara grzywny dla grupy sprawców; raporty podkreślają, że w transporcie 14% kobiet doświadcza fizycznej agresji od kolegów.</a:t>
                      </a:r>
                    </a:p>
                  </a:txBody>
                  <a:tcPr marL="36876" marR="36876" marT="18438" marB="1843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228607"/>
                  </a:ext>
                </a:extLst>
              </a:tr>
              <a:tr h="162132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Nękanie i groźby wobec kierowczyni ciężarówki (2022 r.)</a:t>
                      </a:r>
                    </a:p>
                  </a:txBody>
                  <a:tcPr marL="36876" marR="36876" marT="18438" marB="1843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Na trasie międzynarodowej mężczyzna-kierowca śledził i nękał kobietę (SMS-y o treści seksualnej, groźby "spotkania na parkingu"), co zakwalifikowano jako przemoc w środowisku pracy. Zgłoszone do policji granicznej.</a:t>
                      </a:r>
                    </a:p>
                  </a:txBody>
                  <a:tcPr marL="36876" marR="36876" marT="18438" marB="1843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Stalking (art. 190a KK) i groźby seksualne (art. 190 KK); przemoc ze względu na płeć (Konwencja Stambulska).</a:t>
                      </a:r>
                    </a:p>
                  </a:txBody>
                  <a:tcPr marL="36876" marR="36876" marT="18438" marB="1843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400" dirty="0"/>
                        <a:t>Skazanie sprawcy na rok więzienia w zawieszeniu; eksperci UE wskazują na wyższe ryzyko w "męskich" zawodach jak transport.</a:t>
                      </a:r>
                    </a:p>
                  </a:txBody>
                  <a:tcPr marL="36876" marR="36876" marT="18438" marB="1843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1417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2750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FE069-9E6B-6B10-9A39-DA867006B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Statystyki przemocy drogowej (w Europie)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8400C-45A0-AB13-5C4F-9FD4F697CD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Dane UE/Europa: </a:t>
            </a:r>
          </a:p>
          <a:p>
            <a:r>
              <a:rPr lang="pl-PL" dirty="0"/>
              <a:t>74% pracownic transportu (w tym drogowego) doświadczyło przemocy (ETF, 2025; ankieta 1071 kobiet z 24 krajów).</a:t>
            </a:r>
          </a:p>
          <a:p>
            <a:r>
              <a:rPr lang="pl-PL" dirty="0"/>
              <a:t>We Francji: 70% kobiet w regionie </a:t>
            </a:r>
            <a:r>
              <a:rPr lang="pl-PL" dirty="0" err="1"/>
              <a:t>Île</a:t>
            </a:r>
            <a:r>
              <a:rPr lang="pl-PL" dirty="0"/>
              <a:t>-de-France doświadczyło przemocy seksualnej w transporcie publicznym; wzrost zgłoszeń o 86% od 2016 r. (</a:t>
            </a:r>
            <a:r>
              <a:rPr lang="pl-PL" dirty="0" err="1"/>
              <a:t>National</a:t>
            </a:r>
            <a:r>
              <a:rPr lang="pl-PL" dirty="0"/>
              <a:t> </a:t>
            </a:r>
            <a:r>
              <a:rPr lang="pl-PL" dirty="0" err="1"/>
              <a:t>Observatory</a:t>
            </a:r>
            <a:r>
              <a:rPr lang="pl-PL" dirty="0"/>
              <a:t>, 2025).</a:t>
            </a:r>
          </a:p>
          <a:p>
            <a:r>
              <a:rPr lang="pl-PL" dirty="0"/>
              <a:t>W UK: 11 357 przestępstw wobec kobiet w transporcie (2024, wzrost o 20% r/r); 63% kobiet czuje się niepewnie po zmroku (Suzy </a:t>
            </a:r>
            <a:r>
              <a:rPr lang="pl-PL" dirty="0" err="1"/>
              <a:t>Lamplugh</a:t>
            </a:r>
            <a:r>
              <a:rPr lang="pl-PL" dirty="0"/>
              <a:t> Trust).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" name="Picture 2" descr="active-image">
            <a:extLst>
              <a:ext uri="{FF2B5EF4-FFF2-40B4-BE49-F238E27FC236}">
                <a16:creationId xmlns:a16="http://schemas.microsoft.com/office/drawing/2014/main" id="{6BAC2D0A-A8F4-77C6-1B1F-33D8D6024D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69"/>
          <a:stretch>
            <a:fillRect/>
          </a:stretch>
        </p:blipFill>
        <p:spPr bwMode="auto">
          <a:xfrm>
            <a:off x="0" y="6176963"/>
            <a:ext cx="12192000" cy="68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9261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E52A4-6B36-3FA0-28AC-CAB9B1DFB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D2543-1172-72A6-4DBD-8A72997D3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Statystyki przemocy drogowej (w Polsce)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EEC71-1BE2-43EC-243B-F349A18413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/>
              <a:t>Dane Polska:</a:t>
            </a:r>
          </a:p>
          <a:p>
            <a:r>
              <a:rPr lang="pl-PL" dirty="0"/>
              <a:t> 84% kobiet doświadczyło molestowania w miejscach publicznych (Fundacja Centrum Praw Kobiet, 2022).</a:t>
            </a:r>
          </a:p>
          <a:p>
            <a:r>
              <a:rPr lang="pl-PL" dirty="0"/>
              <a:t>W transporcie: Brak dedykowanych statystyk, ale wg FRA (2014/2024): 12% kobiet doświadczyło przemocy seksualnej w miejscach publicznych (w tym przystanki); tylko 13% zgłasza napaści pozadomowe policji.</a:t>
            </a:r>
          </a:p>
          <a:p>
            <a:r>
              <a:rPr lang="pl-PL" dirty="0"/>
              <a:t>Policyjne: Ok. 90 tys. kobiet rocznie doświadcza przemocy domowej (2017), ale w transporcie wzrost zgłoszeń o 20% w 2024 r. (dane BTP analogiczne do UE).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5" name="Picture 2" descr="active-image">
            <a:extLst>
              <a:ext uri="{FF2B5EF4-FFF2-40B4-BE49-F238E27FC236}">
                <a16:creationId xmlns:a16="http://schemas.microsoft.com/office/drawing/2014/main" id="{ABC15085-2523-4139-929C-43BF53C43C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69"/>
          <a:stretch>
            <a:fillRect/>
          </a:stretch>
        </p:blipFill>
        <p:spPr bwMode="auto">
          <a:xfrm>
            <a:off x="0" y="6176963"/>
            <a:ext cx="12192000" cy="68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5520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99678C9-6FFF-8013-2C73-44432657E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7228417" cy="2852737"/>
          </a:xfrm>
        </p:spPr>
        <p:txBody>
          <a:bodyPr>
            <a:normAutofit fontScale="90000"/>
          </a:bodyPr>
          <a:lstStyle/>
          <a:p>
            <a:r>
              <a:rPr lang="pl-PL" b="1" dirty="0">
                <a:effectLst/>
                <a:latin typeface="Poppins" pitchFamily="2" charset="77"/>
                <a:cs typeface="Poppins" pitchFamily="2" charset="77"/>
              </a:rPr>
              <a:t>Statystyki ukazują skalę, ale dlaczego transport jest tak specyficzny?</a:t>
            </a:r>
            <a:endParaRPr lang="pl-PL" b="1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077CF8-14DF-659C-C1BF-1B21E72E43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12290" name="Picture 2" descr="active-image">
            <a:extLst>
              <a:ext uri="{FF2B5EF4-FFF2-40B4-BE49-F238E27FC236}">
                <a16:creationId xmlns:a16="http://schemas.microsoft.com/office/drawing/2014/main" id="{A77B97A7-97BB-EAB2-7430-0320688360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5"/>
          <a:stretch>
            <a:fillRect/>
          </a:stretch>
        </p:blipFill>
        <p:spPr bwMode="auto">
          <a:xfrm>
            <a:off x="8154951" y="0"/>
            <a:ext cx="403704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621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CC4616-4429-4120-0852-8E3B1706C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Poppins" pitchFamily="2" charset="77"/>
                <a:cs typeface="Poppins" pitchFamily="2" charset="77"/>
              </a:rPr>
              <a:t>Specyfika przemocy w ruchu drogowym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7C96935-D482-4581-4EDE-BC0B5F6E6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/>
              <a:t>Czynniki ryzyka</a:t>
            </a:r>
            <a:r>
              <a:rPr lang="pl-PL" dirty="0"/>
              <a:t>: Tłok (</a:t>
            </a:r>
            <a:r>
              <a:rPr lang="pl-PL" dirty="0" err="1"/>
              <a:t>facylituje</a:t>
            </a:r>
            <a:r>
              <a:rPr lang="pl-PL" dirty="0"/>
              <a:t> molestowanie), słabe oświetlenie na przystankach, brak kamer/ochrony, godziny szczytu wieczorem (wg </a:t>
            </a:r>
            <a:r>
              <a:rPr lang="pl-PL" dirty="0" err="1"/>
              <a:t>Euronews</a:t>
            </a:r>
            <a:r>
              <a:rPr lang="pl-PL" dirty="0"/>
              <a:t>, 2025: większość incydentów w godzinach (ang. </a:t>
            </a:r>
            <a:r>
              <a:rPr lang="pl-PL" dirty="0" err="1"/>
              <a:t>rush</a:t>
            </a:r>
            <a:r>
              <a:rPr lang="pl-PL" dirty="0"/>
              <a:t> </a:t>
            </a:r>
            <a:r>
              <a:rPr lang="pl-PL" dirty="0" err="1"/>
              <a:t>hour</a:t>
            </a:r>
            <a:r>
              <a:rPr lang="pl-PL" dirty="0"/>
              <a:t>).</a:t>
            </a:r>
          </a:p>
          <a:p>
            <a:r>
              <a:rPr lang="pl-PL" b="1" dirty="0"/>
              <a:t>Grupy narażone</a:t>
            </a:r>
            <a:r>
              <a:rPr lang="pl-PL" dirty="0"/>
              <a:t>: Młode kobiety (18-29 lat: 35% doświadczyło, FRA 2024), migrantki, pracownice (41% przemocy od przełożonych, ETF), kobiety z niepełnosprawnościami (23% ofiar w transporcie, Francja).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8" name="Picture 2" descr="active-image">
            <a:extLst>
              <a:ext uri="{FF2B5EF4-FFF2-40B4-BE49-F238E27FC236}">
                <a16:creationId xmlns:a16="http://schemas.microsoft.com/office/drawing/2014/main" id="{13A31CB7-2869-8665-A1BC-2FFCC14D83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69"/>
          <a:stretch>
            <a:fillRect/>
          </a:stretch>
        </p:blipFill>
        <p:spPr bwMode="auto">
          <a:xfrm>
            <a:off x="0" y="6176963"/>
            <a:ext cx="12192000" cy="68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4905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E3EF6-247D-93E3-62E6-7A494358B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Poppins" pitchFamily="2" charset="77"/>
                <a:cs typeface="Poppins" pitchFamily="2" charset="77"/>
              </a:rPr>
              <a:t>Skutki przemocy w ruchu drogowym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0BB850-1394-46ED-8657-7EC751028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l-PL" b="1" dirty="0"/>
              <a:t>Indywidualne</a:t>
            </a:r>
            <a:r>
              <a:rPr lang="pl-PL" dirty="0"/>
              <a:t>: Trauma psychiczna (lęk, PTSD; 35% kobiet unika transportu, FRA), fizyczne urazy (kobiety 47% częściej ranne w wypadkach, wg EU Road </a:t>
            </a:r>
            <a:r>
              <a:rPr lang="pl-PL" dirty="0" err="1"/>
              <a:t>Safety</a:t>
            </a:r>
            <a:r>
              <a:rPr lang="pl-PL" dirty="0"/>
              <a:t> Charter), utrata mobilności (zmiana tras, godzin – koszt ekonomiczny).</a:t>
            </a:r>
          </a:p>
          <a:p>
            <a:r>
              <a:rPr lang="pl-PL" b="1" dirty="0"/>
              <a:t>Społeczne</a:t>
            </a:r>
            <a:r>
              <a:rPr lang="pl-PL" dirty="0"/>
              <a:t>: Ograniczony dostęp do pracy/edukacji (kobiety 20-28% częściej giną jako pasażerki), kobiety starają się omijać zawody zdominowane przez mężczyzn, wzmocnienie stereotypów płciowych.</a:t>
            </a:r>
          </a:p>
          <a:p>
            <a:r>
              <a:rPr lang="pl-PL" b="1" dirty="0"/>
              <a:t>Ekonomiczne</a:t>
            </a:r>
            <a:r>
              <a:rPr lang="pl-PL" dirty="0"/>
              <a:t>: Koszt UE: 226 mld euro/rok (utrata produktywności, opieka zdrowotna, wg EAPN). W Polsce: Do 800 tys. kobiet dotkniętych (</a:t>
            </a:r>
            <a:r>
              <a:rPr lang="pl-PL" dirty="0" err="1"/>
              <a:t>niedoszac</a:t>
            </a:r>
            <a:r>
              <a:rPr lang="pl-PL" dirty="0"/>
              <a:t>.), wg Onet 2017.</a:t>
            </a:r>
          </a:p>
          <a:p>
            <a:r>
              <a:rPr lang="pl-PL" b="1" dirty="0"/>
              <a:t>Długoterminowe</a:t>
            </a:r>
            <a:r>
              <a:rPr lang="pl-PL" dirty="0"/>
              <a:t>: Wzrost nierówności; w </a:t>
            </a:r>
            <a:r>
              <a:rPr lang="pl-PL" dirty="0" err="1"/>
              <a:t>LMICs</a:t>
            </a:r>
            <a:r>
              <a:rPr lang="pl-PL" dirty="0"/>
              <a:t> (w tym Polska) – hamuje rozwój (World Bank, 2016).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" name="Picture 2" descr="active-image">
            <a:extLst>
              <a:ext uri="{FF2B5EF4-FFF2-40B4-BE49-F238E27FC236}">
                <a16:creationId xmlns:a16="http://schemas.microsoft.com/office/drawing/2014/main" id="{38B7DD12-79F4-867C-8B3B-0F7E3C71E0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69"/>
          <a:stretch>
            <a:fillRect/>
          </a:stretch>
        </p:blipFill>
        <p:spPr bwMode="auto">
          <a:xfrm>
            <a:off x="0" y="6176963"/>
            <a:ext cx="12192000" cy="68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66230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61" name="Rectangle 6160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6146" name="Picture 2" descr="active-image">
            <a:extLst>
              <a:ext uri="{FF2B5EF4-FFF2-40B4-BE49-F238E27FC236}">
                <a16:creationId xmlns:a16="http://schemas.microsoft.com/office/drawing/2014/main" id="{4E8E2285-C061-5725-2E11-BFC77A9641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78" r="1" b="33104"/>
          <a:stretch>
            <a:fillRect/>
          </a:stretch>
        </p:blipFill>
        <p:spPr bwMode="auto">
          <a:xfrm>
            <a:off x="2522356" y="10"/>
            <a:ext cx="966964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3" name="Rectangle 616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49AFA1-3260-CCFE-335F-5BCBB526F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049982" cy="1899912"/>
          </a:xfrm>
        </p:spPr>
        <p:txBody>
          <a:bodyPr>
            <a:normAutofit/>
          </a:bodyPr>
          <a:lstStyle/>
          <a:p>
            <a:r>
              <a:rPr lang="pl-PL" sz="4000" dirty="0">
                <a:latin typeface="Poppins" pitchFamily="2" charset="77"/>
                <a:cs typeface="Poppins" pitchFamily="2" charset="77"/>
              </a:rPr>
              <a:t>Czy możemy przeciwdziałać?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F4F02-73C4-C350-3988-19C08FEA3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dirty="0"/>
              <a:t>Zmiana zaczyna się od naszej postawy i działania. Każdy z nas ma możliwość wprowadzenia organicznej zmiany.</a:t>
            </a:r>
          </a:p>
        </p:txBody>
      </p:sp>
    </p:spTree>
    <p:extLst>
      <p:ext uri="{BB962C8B-B14F-4D97-AF65-F5344CB8AC3E}">
        <p14:creationId xmlns:p14="http://schemas.microsoft.com/office/powerpoint/2010/main" val="8542854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00539-0682-0A92-BB18-2C7DE5CA4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Poppins" pitchFamily="2" charset="77"/>
                <a:cs typeface="Poppins" pitchFamily="2" charset="77"/>
              </a:rPr>
              <a:t>Rekomendacje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542361-C029-01BB-F5CD-C2AE404C9B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b="1" dirty="0"/>
              <a:t>Polityka i prawo</a:t>
            </a:r>
            <a:r>
              <a:rPr lang="pl-PL" dirty="0"/>
              <a:t>: Wdrożyć Konwencję Stambulską w pełni (np. zakaz </a:t>
            </a:r>
            <a:r>
              <a:rPr lang="pl-PL" dirty="0" err="1"/>
              <a:t>harassmentu</a:t>
            </a:r>
            <a:r>
              <a:rPr lang="pl-PL" dirty="0"/>
              <a:t> w transporcie, jak w Ekwadorze – Quito </a:t>
            </a:r>
            <a:r>
              <a:rPr lang="pl-PL" dirty="0" err="1"/>
              <a:t>Declaration</a:t>
            </a:r>
            <a:r>
              <a:rPr lang="pl-PL" dirty="0"/>
              <a:t>, UN </a:t>
            </a:r>
            <a:r>
              <a:rPr lang="pl-PL" dirty="0" err="1"/>
              <a:t>Women</a:t>
            </a:r>
            <a:r>
              <a:rPr lang="pl-PL" dirty="0"/>
              <a:t> 2023). W Polsce: Strategia narodowa z monitoringiem danych (GREVIO, 2021).</a:t>
            </a:r>
          </a:p>
          <a:p>
            <a:r>
              <a:rPr lang="pl-PL" b="1" dirty="0"/>
              <a:t>Szkolenia</a:t>
            </a:r>
            <a:r>
              <a:rPr lang="pl-PL" dirty="0"/>
              <a:t>: Dla personelu – kursy anty-</a:t>
            </a:r>
            <a:r>
              <a:rPr lang="pl-PL" dirty="0" err="1"/>
              <a:t>harassment</a:t>
            </a:r>
            <a:r>
              <a:rPr lang="pl-PL" dirty="0"/>
              <a:t> (np. Hiszpania: </a:t>
            </a:r>
            <a:r>
              <a:rPr lang="pl-PL" dirty="0" err="1"/>
              <a:t>Organic</a:t>
            </a:r>
            <a:r>
              <a:rPr lang="pl-PL" dirty="0"/>
              <a:t> </a:t>
            </a:r>
            <a:r>
              <a:rPr lang="pl-PL" dirty="0" err="1"/>
              <a:t>Act</a:t>
            </a:r>
            <a:r>
              <a:rPr lang="pl-PL" dirty="0"/>
              <a:t> 2004, redukcja incydentów). Kampanie dla pasażerów (UK: Zero </a:t>
            </a:r>
            <a:r>
              <a:rPr lang="pl-PL" dirty="0" err="1"/>
              <a:t>Tolerance</a:t>
            </a:r>
            <a:r>
              <a:rPr lang="pl-PL" dirty="0"/>
              <a:t>, 2021).</a:t>
            </a:r>
          </a:p>
          <a:p>
            <a:r>
              <a:rPr lang="pl-PL" b="1" dirty="0"/>
              <a:t>Prewencja pierwotna</a:t>
            </a:r>
            <a:r>
              <a:rPr lang="pl-PL" dirty="0"/>
              <a:t>: Edukacja społeczna (mężczyźni jako sojusznicy, wg UN </a:t>
            </a:r>
            <a:r>
              <a:rPr lang="pl-PL" dirty="0" err="1"/>
              <a:t>Women</a:t>
            </a:r>
            <a:r>
              <a:rPr lang="pl-PL" dirty="0"/>
              <a:t>). Współpraca: Rząd, NGO (np. Centrum Praw Kobiet), firmy transportowe.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" name="Picture 2" descr="active-image">
            <a:extLst>
              <a:ext uri="{FF2B5EF4-FFF2-40B4-BE49-F238E27FC236}">
                <a16:creationId xmlns:a16="http://schemas.microsoft.com/office/drawing/2014/main" id="{5D3DAB9D-1E8B-1435-E3F0-B65F848BC7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69"/>
          <a:stretch>
            <a:fillRect/>
          </a:stretch>
        </p:blipFill>
        <p:spPr bwMode="auto">
          <a:xfrm>
            <a:off x="0" y="6176963"/>
            <a:ext cx="12192000" cy="68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3515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A438C48-E3A8-4DD7-E4E6-810BD9F75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Poppins" pitchFamily="2" charset="77"/>
                <a:cs typeface="Poppins" pitchFamily="2" charset="77"/>
              </a:rPr>
              <a:t>Pytania?</a:t>
            </a:r>
            <a:r>
              <a:rPr lang="pl-PL" dirty="0"/>
              <a:t>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EDA7C3-3C80-ED0C-0597-C220DAEA0B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13433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8E23D1-3B45-BAB0-5DD3-2975111F31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4343" y="3429000"/>
            <a:ext cx="6585857" cy="58118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3600" b="1" noProof="0" dirty="0">
                <a:latin typeface="Poppins" pitchFamily="2" charset="77"/>
                <a:cs typeface="Poppins" pitchFamily="2" charset="77"/>
              </a:rPr>
              <a:t>We współczesnym rynku pracy, kobiety są obecne w wielu zawodach wcześniej uznawanych za typowo męskie. </a:t>
            </a:r>
          </a:p>
        </p:txBody>
      </p:sp>
      <p:pic>
        <p:nvPicPr>
          <p:cNvPr id="1026" name="Picture 2" descr="active-image">
            <a:extLst>
              <a:ext uri="{FF2B5EF4-FFF2-40B4-BE49-F238E27FC236}">
                <a16:creationId xmlns:a16="http://schemas.microsoft.com/office/drawing/2014/main" id="{BA839809-E2A6-DE8C-9ED1-9391303A9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037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14889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F1223-6EFE-222F-EB19-A0AD7CFD9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latin typeface="Poppins" pitchFamily="2" charset="77"/>
                <a:cs typeface="Poppins" pitchFamily="2" charset="77"/>
              </a:rPr>
              <a:t>Dziękujemy za uwagę!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02A11-1620-E52B-AF60-D95C57A78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680654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8B840C-3C0C-C451-2963-6284CAFC83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318" y="5935749"/>
            <a:ext cx="6096000" cy="1500187"/>
          </a:xfrm>
        </p:spPr>
        <p:txBody>
          <a:bodyPr/>
          <a:lstStyle/>
          <a:p>
            <a:pPr algn="ctr"/>
            <a:r>
              <a:rPr lang="pl-PL" dirty="0"/>
              <a:t>Zadanie publiczne współfinansowane przez</a:t>
            </a:r>
          </a:p>
          <a:p>
            <a:pPr algn="ctr"/>
            <a:r>
              <a:rPr lang="pl-PL" dirty="0"/>
              <a:t>Województwo Pomorskie.</a:t>
            </a:r>
          </a:p>
        </p:txBody>
      </p:sp>
      <p:pic>
        <p:nvPicPr>
          <p:cNvPr id="5" name="Picture 4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1F46746F-5535-5811-41E2-640E198BE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777" y="5765495"/>
            <a:ext cx="5058905" cy="920347"/>
          </a:xfrm>
          <a:prstGeom prst="rect">
            <a:avLst/>
          </a:prstGeom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32EC7228-53AF-3CDF-9990-EAB4A0A02B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95" b="34986"/>
          <a:stretch>
            <a:fillRect/>
          </a:stretch>
        </p:blipFill>
        <p:spPr bwMode="auto">
          <a:xfrm>
            <a:off x="974326" y="0"/>
            <a:ext cx="10243347" cy="3655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BC448D0-0BE0-6772-3553-5EC2B5DB71D7}"/>
              </a:ext>
            </a:extLst>
          </p:cNvPr>
          <p:cNvSpPr txBox="1"/>
          <p:nvPr/>
        </p:nvSpPr>
        <p:spPr>
          <a:xfrm>
            <a:off x="5607594" y="3655394"/>
            <a:ext cx="976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Partner:</a:t>
            </a:r>
          </a:p>
        </p:txBody>
      </p:sp>
      <p:pic>
        <p:nvPicPr>
          <p:cNvPr id="6" name="Picture 5" descr="A logo with a sun and text&#10;&#10;AI-generated content may be incorrect.">
            <a:extLst>
              <a:ext uri="{FF2B5EF4-FFF2-40B4-BE49-F238E27FC236}">
                <a16:creationId xmlns:a16="http://schemas.microsoft.com/office/drawing/2014/main" id="{643D28A0-5C56-2217-10AB-E0353652D2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3110" y="3785668"/>
            <a:ext cx="4185773" cy="234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225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51EEF-9D71-64DE-9BCF-2FF48472E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15A2C-ACAF-0E29-2555-10844CB6F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683000" cy="5811838"/>
          </a:xfrm>
        </p:spPr>
        <p:txBody>
          <a:bodyPr>
            <a:normAutofit/>
          </a:bodyPr>
          <a:lstStyle/>
          <a:p>
            <a:pPr algn="ctr"/>
            <a:r>
              <a:rPr lang="pl-PL" sz="9600" b="1" noProof="0" dirty="0"/>
              <a:t>4 – 6%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262178-FC4C-F120-4D9B-4CF0441499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7943" y="2055018"/>
            <a:ext cx="6585857" cy="2747963"/>
          </a:xfrm>
        </p:spPr>
        <p:txBody>
          <a:bodyPr/>
          <a:lstStyle/>
          <a:p>
            <a:pPr marL="0" indent="0">
              <a:buNone/>
            </a:pPr>
            <a:endParaRPr lang="pl-PL" noProof="0" dirty="0"/>
          </a:p>
          <a:p>
            <a:pPr marL="0" indent="0">
              <a:buNone/>
            </a:pPr>
            <a:r>
              <a:rPr lang="pl-PL" noProof="0" dirty="0"/>
              <a:t>To odsetek pracowników w transporcie drogowym, który stanowią kobiety w </a:t>
            </a:r>
            <a:r>
              <a:rPr lang="pl-PL" dirty="0"/>
              <a:t>Polsce </a:t>
            </a:r>
            <a:r>
              <a:rPr lang="pl-PL" noProof="0" dirty="0"/>
              <a:t>(GUS, 2023).</a:t>
            </a:r>
          </a:p>
          <a:p>
            <a:pPr marL="0" indent="0">
              <a:buNone/>
            </a:pPr>
            <a:endParaRPr lang="pl-PL" noProof="0" dirty="0"/>
          </a:p>
          <a:p>
            <a:pPr marL="0" indent="0">
              <a:buNone/>
            </a:pPr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255137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307962-C9DE-8B9B-552F-3C22FF0A8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0AADA-3DAD-20FE-2412-20DC83F1A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683000" cy="5811838"/>
          </a:xfrm>
        </p:spPr>
        <p:txBody>
          <a:bodyPr>
            <a:normAutofit/>
          </a:bodyPr>
          <a:lstStyle/>
          <a:p>
            <a:pPr algn="ctr"/>
            <a:r>
              <a:rPr lang="pl-PL" sz="9600" b="1" noProof="0" dirty="0"/>
              <a:t>68%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0A15-D647-A139-E8C2-6A0DA44DD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7943" y="2055018"/>
            <a:ext cx="6585857" cy="2747963"/>
          </a:xfrm>
        </p:spPr>
        <p:txBody>
          <a:bodyPr/>
          <a:lstStyle/>
          <a:p>
            <a:pPr marL="0" indent="0">
              <a:buNone/>
            </a:pPr>
            <a:endParaRPr lang="pl-PL" noProof="0" dirty="0"/>
          </a:p>
          <a:p>
            <a:pPr marL="0" indent="0">
              <a:buNone/>
            </a:pPr>
            <a:r>
              <a:rPr lang="pl-PL" dirty="0"/>
              <a:t>P</a:t>
            </a:r>
            <a:r>
              <a:rPr lang="pl-PL" noProof="0" dirty="0" err="1"/>
              <a:t>racownic</a:t>
            </a:r>
            <a:r>
              <a:rPr lang="pl-PL" noProof="0" dirty="0"/>
              <a:t> w męskich zawodach doświadczyło przemocy psychicznej lub seksualnej (Fundacja Start Tango, 2025).</a:t>
            </a:r>
          </a:p>
          <a:p>
            <a:pPr marL="0" indent="0">
              <a:buNone/>
            </a:pPr>
            <a:endParaRPr lang="pl-PL" noProof="0" dirty="0"/>
          </a:p>
          <a:p>
            <a:pPr marL="0" indent="0">
              <a:buNone/>
            </a:pPr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493749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7CDD7-1E30-F1D5-0C7B-CF2ACA946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7066" y="4259263"/>
            <a:ext cx="5257800" cy="1325563"/>
          </a:xfrm>
        </p:spPr>
        <p:txBody>
          <a:bodyPr/>
          <a:lstStyle/>
          <a:p>
            <a:r>
              <a:rPr lang="pl-PL" b="1" noProof="0" dirty="0"/>
              <a:t>Czym jest przemoc?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4AEDA54-2296-4975-7297-54073D5BEED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3559066"/>
            <a:ext cx="2648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l-PL" sz="18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C3C33-0133-C8B1-DD97-CF85859051FD}"/>
              </a:ext>
            </a:extLst>
          </p:cNvPr>
          <p:cNvSpPr txBox="1"/>
          <p:nvPr/>
        </p:nvSpPr>
        <p:spPr>
          <a:xfrm>
            <a:off x="347134" y="457200"/>
            <a:ext cx="574886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noProof="0" dirty="0">
                <a:effectLst/>
              </a:rPr>
              <a:t>Przemoc wobec kobiet w transporcie drogowym to wszelkie akty: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noProof="0" dirty="0">
                <a:effectLst/>
              </a:rPr>
              <a:t> </a:t>
            </a:r>
            <a:r>
              <a:rPr lang="pl-PL" sz="2400" b="1" noProof="0" dirty="0">
                <a:effectLst/>
              </a:rPr>
              <a:t>fizyczne</a:t>
            </a:r>
            <a:r>
              <a:rPr lang="pl-PL" sz="2400" noProof="0" dirty="0">
                <a:effectLst/>
              </a:rPr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noProof="0" dirty="0">
                <a:effectLst/>
              </a:rPr>
              <a:t> </a:t>
            </a:r>
            <a:r>
              <a:rPr lang="pl-PL" sz="2400" b="1" noProof="0" dirty="0">
                <a:effectLst/>
              </a:rPr>
              <a:t>seksualne</a:t>
            </a:r>
            <a:r>
              <a:rPr lang="pl-PL" sz="2400" noProof="0" dirty="0">
                <a:effectLst/>
              </a:rPr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noProof="0" dirty="0">
                <a:effectLst/>
              </a:rPr>
              <a:t> </a:t>
            </a:r>
            <a:r>
              <a:rPr lang="pl-PL" sz="2400" b="1" noProof="0" dirty="0">
                <a:effectLst/>
              </a:rPr>
              <a:t>psychiczne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noProof="0" dirty="0">
                <a:effectLst/>
              </a:rPr>
              <a:t> lub </a:t>
            </a:r>
            <a:r>
              <a:rPr lang="pl-PL" sz="2400" b="1" noProof="0" dirty="0">
                <a:effectLst/>
              </a:rPr>
              <a:t>ekonomiczne</a:t>
            </a:r>
            <a:r>
              <a:rPr lang="pl-PL" sz="2400" noProof="0" dirty="0">
                <a:effectLst/>
              </a:rPr>
              <a:t>, </a:t>
            </a:r>
          </a:p>
          <a:p>
            <a:endParaRPr lang="pl-PL" sz="2400" noProof="0" dirty="0"/>
          </a:p>
          <a:p>
            <a:r>
              <a:rPr lang="pl-PL" sz="2400" noProof="0" dirty="0"/>
              <a:t>Czyny m</a:t>
            </a:r>
            <a:r>
              <a:rPr lang="pl-PL" sz="2400" noProof="0" dirty="0">
                <a:effectLst/>
              </a:rPr>
              <a:t>otywowane płcią, występujące w pojazdach, w miejscu pracy</a:t>
            </a:r>
            <a:r>
              <a:rPr lang="pl-PL" sz="2400" noProof="0" dirty="0"/>
              <a:t>, czy </a:t>
            </a:r>
            <a:r>
              <a:rPr lang="pl-PL" sz="2400" noProof="0" dirty="0">
                <a:effectLst/>
              </a:rPr>
              <a:t>w otoczeniu transportowym.</a:t>
            </a:r>
          </a:p>
          <a:p>
            <a:endParaRPr lang="pl-PL" sz="2400" noProof="0" dirty="0"/>
          </a:p>
          <a:p>
            <a:r>
              <a:rPr lang="pl-PL" sz="2400" noProof="0" dirty="0">
                <a:effectLst/>
              </a:rPr>
              <a:t>Obejmuje molestowanie (np. niechciane dotyki, komentarze), napaści i groźby.</a:t>
            </a:r>
          </a:p>
          <a:p>
            <a:r>
              <a:rPr lang="pl-PL" sz="2400" dirty="0"/>
              <a:t>Kopanie w pojazd, którym kieruje kobieta, też może być traktowane jako przemoc względem niej.</a:t>
            </a:r>
            <a:endParaRPr lang="pl-PL" sz="2400" noProof="0" dirty="0">
              <a:effectLst/>
            </a:endParaRPr>
          </a:p>
        </p:txBody>
      </p:sp>
      <p:pic>
        <p:nvPicPr>
          <p:cNvPr id="2054" name="Picture 6" descr="active-image">
            <a:extLst>
              <a:ext uri="{FF2B5EF4-FFF2-40B4-BE49-F238E27FC236}">
                <a16:creationId xmlns:a16="http://schemas.microsoft.com/office/drawing/2014/main" id="{19E0999A-FB7C-4262-4C44-84F538EFB2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6" t="30370" r="736" b="11425"/>
          <a:stretch>
            <a:fillRect/>
          </a:stretch>
        </p:blipFill>
        <p:spPr bwMode="auto">
          <a:xfrm>
            <a:off x="6750050" y="457200"/>
            <a:ext cx="4603750" cy="399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4607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B06F4-CB09-FABC-2B02-6109744F2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Określimy precyzyjniej ”przemoc”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AE0F1F-7BD3-30F4-60E8-0F61D8B72C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dirty="0">
                <a:effectLst/>
                <a:latin typeface="Poppins" pitchFamily="2" charset="77"/>
                <a:cs typeface="Poppins" pitchFamily="2" charset="77"/>
              </a:rPr>
              <a:t>Przemoc ze </a:t>
            </a:r>
            <a:r>
              <a:rPr lang="pl-PL" b="1" dirty="0">
                <a:effectLst/>
                <a:latin typeface="Poppins" pitchFamily="2" charset="77"/>
                <a:cs typeface="Poppins" pitchFamily="2" charset="77"/>
              </a:rPr>
              <a:t>względu na płeć </a:t>
            </a:r>
            <a:r>
              <a:rPr lang="pl-PL" dirty="0">
                <a:effectLst/>
                <a:latin typeface="Poppins" pitchFamily="2" charset="77"/>
                <a:cs typeface="Poppins" pitchFamily="2" charset="77"/>
              </a:rPr>
              <a:t>(</a:t>
            </a:r>
            <a:r>
              <a:rPr lang="pl-PL" i="1" dirty="0">
                <a:effectLst/>
                <a:latin typeface="Poppins" pitchFamily="2" charset="77"/>
                <a:cs typeface="Poppins" pitchFamily="2" charset="77"/>
              </a:rPr>
              <a:t>ang. </a:t>
            </a:r>
            <a:r>
              <a:rPr lang="pl-PL" i="1" dirty="0" err="1">
                <a:effectLst/>
                <a:latin typeface="Poppins" pitchFamily="2" charset="77"/>
                <a:cs typeface="Poppins" pitchFamily="2" charset="77"/>
              </a:rPr>
              <a:t>gender-based</a:t>
            </a:r>
            <a:r>
              <a:rPr lang="pl-PL" i="1" dirty="0">
                <a:effectLst/>
                <a:latin typeface="Poppins" pitchFamily="2" charset="77"/>
                <a:cs typeface="Poppins" pitchFamily="2" charset="77"/>
              </a:rPr>
              <a:t> </a:t>
            </a:r>
            <a:r>
              <a:rPr lang="pl-PL" i="1" dirty="0" err="1">
                <a:effectLst/>
                <a:latin typeface="Poppins" pitchFamily="2" charset="77"/>
                <a:cs typeface="Poppins" pitchFamily="2" charset="77"/>
              </a:rPr>
              <a:t>violence</a:t>
            </a:r>
            <a:r>
              <a:rPr lang="pl-PL" dirty="0">
                <a:effectLst/>
                <a:latin typeface="Poppins" pitchFamily="2" charset="77"/>
                <a:cs typeface="Poppins" pitchFamily="2" charset="77"/>
              </a:rPr>
              <a:t>).</a:t>
            </a:r>
          </a:p>
          <a:p>
            <a:pPr marL="0" indent="0">
              <a:buNone/>
            </a:pPr>
            <a:endParaRPr lang="pl-PL" dirty="0">
              <a:latin typeface="Poppins" pitchFamily="2" charset="77"/>
              <a:cs typeface="Poppins" pitchFamily="2" charset="77"/>
            </a:endParaRPr>
          </a:p>
          <a:p>
            <a:pPr marL="0" indent="0">
              <a:buNone/>
            </a:pPr>
            <a:r>
              <a:rPr lang="pl-PL" dirty="0">
                <a:effectLst/>
                <a:latin typeface="Poppins" pitchFamily="2" charset="77"/>
                <a:cs typeface="Poppins" pitchFamily="2" charset="77"/>
              </a:rPr>
              <a:t>Zgodnie z Konwencją Stambulską (ratyfikowaną przez Polskę), to </a:t>
            </a:r>
            <a:r>
              <a:rPr lang="pl-PL" b="1" dirty="0">
                <a:effectLst/>
                <a:latin typeface="Poppins" pitchFamily="2" charset="77"/>
                <a:cs typeface="Poppins" pitchFamily="2" charset="77"/>
              </a:rPr>
              <a:t>wszelkie</a:t>
            </a:r>
            <a:r>
              <a:rPr lang="pl-PL" dirty="0">
                <a:effectLst/>
                <a:latin typeface="Poppins" pitchFamily="2" charset="77"/>
                <a:cs typeface="Poppins" pitchFamily="2" charset="77"/>
              </a:rPr>
              <a:t> akty powodujące cierpienie fizyczne, seksualne, psychiczne lub ekonomiczne, wynikające z nierówności płciowych. </a:t>
            </a:r>
          </a:p>
        </p:txBody>
      </p:sp>
      <p:pic>
        <p:nvPicPr>
          <p:cNvPr id="10242" name="Picture 2" descr="active-image">
            <a:extLst>
              <a:ext uri="{FF2B5EF4-FFF2-40B4-BE49-F238E27FC236}">
                <a16:creationId xmlns:a16="http://schemas.microsoft.com/office/drawing/2014/main" id="{DA5685E1-0D5D-8E4B-74AE-91DD8A65E7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69"/>
          <a:stretch>
            <a:fillRect/>
          </a:stretch>
        </p:blipFill>
        <p:spPr bwMode="auto">
          <a:xfrm>
            <a:off x="0" y="6176963"/>
            <a:ext cx="12192000" cy="68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144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94A36-2D7F-B778-BC58-7E6C36290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Jakie formy przemoc może przyjąć?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E2F064-0390-D380-E0D2-88CFD78BC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b="1" dirty="0"/>
              <a:t>Formy w transporcie drogowym</a:t>
            </a:r>
            <a:r>
              <a:rPr lang="pl-PL" dirty="0"/>
              <a:t>:</a:t>
            </a:r>
          </a:p>
          <a:p>
            <a:r>
              <a:rPr lang="pl-PL" b="1" dirty="0"/>
              <a:t>Fizyczna</a:t>
            </a:r>
            <a:r>
              <a:rPr lang="pl-PL" dirty="0"/>
              <a:t>: Popychanie, bicie, napaść na przystanku.</a:t>
            </a:r>
          </a:p>
          <a:p>
            <a:r>
              <a:rPr lang="pl-PL" b="1" dirty="0"/>
              <a:t>Seksualna</a:t>
            </a:r>
            <a:r>
              <a:rPr lang="pl-PL" dirty="0"/>
              <a:t>: Molestowanie (np. obnażanie, dotykanie), gwałt w pojeździe.</a:t>
            </a:r>
          </a:p>
          <a:p>
            <a:r>
              <a:rPr lang="pl-PL" b="1" dirty="0"/>
              <a:t>Psychiczna</a:t>
            </a:r>
            <a:r>
              <a:rPr lang="pl-PL" dirty="0"/>
              <a:t>: Groźby, stalking, komentarze upokarzające.</a:t>
            </a:r>
          </a:p>
          <a:p>
            <a:r>
              <a:rPr lang="pl-PL" b="1" dirty="0"/>
              <a:t>Ekonomiczna</a:t>
            </a:r>
            <a:r>
              <a:rPr lang="pl-PL" dirty="0"/>
              <a:t>: Ograniczanie dostępu do transportu przez sprawcę (np. w relacjach intymnych).</a:t>
            </a:r>
          </a:p>
          <a:p>
            <a:endParaRPr lang="pl-PL" dirty="0"/>
          </a:p>
        </p:txBody>
      </p:sp>
      <p:pic>
        <p:nvPicPr>
          <p:cNvPr id="4" name="Picture 2" descr="active-image">
            <a:extLst>
              <a:ext uri="{FF2B5EF4-FFF2-40B4-BE49-F238E27FC236}">
                <a16:creationId xmlns:a16="http://schemas.microsoft.com/office/drawing/2014/main" id="{2857A60C-657E-EB2A-AC6E-E84402E9F1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69"/>
          <a:stretch>
            <a:fillRect/>
          </a:stretch>
        </p:blipFill>
        <p:spPr bwMode="auto">
          <a:xfrm>
            <a:off x="0" y="6176963"/>
            <a:ext cx="12192000" cy="68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7220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44391-11FF-9111-EB83-4524A86A3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3E6EF-F48A-8DD0-7191-30F3CF29B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683000" cy="5811838"/>
          </a:xfrm>
        </p:spPr>
        <p:txBody>
          <a:bodyPr>
            <a:normAutofit/>
          </a:bodyPr>
          <a:lstStyle/>
          <a:p>
            <a:pPr algn="ctr"/>
            <a:r>
              <a:rPr lang="pl-PL" sz="9600" b="1" noProof="0" dirty="0"/>
              <a:t>~12%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1DD503-FA5C-2056-BF91-0B001DFF3D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7943" y="2055018"/>
            <a:ext cx="6585857" cy="2747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pl-PL" noProof="0" dirty="0"/>
          </a:p>
          <a:p>
            <a:pPr marL="0" indent="0">
              <a:buNone/>
            </a:pPr>
            <a:r>
              <a:rPr lang="pl-PL" noProof="0" dirty="0"/>
              <a:t>To luka płacowa dla kobiet zatrudnionych w transporcie.</a:t>
            </a:r>
          </a:p>
          <a:p>
            <a:pPr marL="0" indent="0">
              <a:buNone/>
            </a:pPr>
            <a:br>
              <a:rPr lang="pl-PL" noProof="0" dirty="0"/>
            </a:br>
            <a:r>
              <a:rPr lang="pl-PL" noProof="0" dirty="0"/>
              <a:t>Kobiety zarabiają mniej na tych samych stanowiskach co mężczyźni, co może być określne jako przemoc ekonomiczna.</a:t>
            </a:r>
          </a:p>
          <a:p>
            <a:pPr marL="0" indent="0">
              <a:buNone/>
            </a:pPr>
            <a:endParaRPr lang="pl-PL" noProof="0" dirty="0"/>
          </a:p>
          <a:p>
            <a:pPr marL="0" indent="0">
              <a:buNone/>
            </a:pPr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397518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</TotalTime>
  <Words>2252</Words>
  <Application>Microsoft Macintosh PowerPoint</Application>
  <PresentationFormat>Widescreen</PresentationFormat>
  <Paragraphs>172</Paragraphs>
  <Slides>31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Aptos</vt:lpstr>
      <vt:lpstr>Aptos Display</vt:lpstr>
      <vt:lpstr>Arial</vt:lpstr>
      <vt:lpstr>Poppins</vt:lpstr>
      <vt:lpstr>Office Theme</vt:lpstr>
      <vt:lpstr>Przemoc wobec kobiet w męskich zawodach związanych z ruchem drogowym</vt:lpstr>
      <vt:lpstr>PowerPoint Presentation</vt:lpstr>
      <vt:lpstr>PowerPoint Presentation</vt:lpstr>
      <vt:lpstr>4 – 6%</vt:lpstr>
      <vt:lpstr>68%</vt:lpstr>
      <vt:lpstr>Czym jest przemoc?</vt:lpstr>
      <vt:lpstr>Określimy precyzyjniej ”przemoc”</vt:lpstr>
      <vt:lpstr>Jakie formy przemoc może przyjąć?</vt:lpstr>
      <vt:lpstr>~12%</vt:lpstr>
      <vt:lpstr>Działania karne w przypadku agresji drogowej (ang. road-rage)</vt:lpstr>
      <vt:lpstr>Działania karne w przypadku agresji drogowej (ang. road-rage)</vt:lpstr>
      <vt:lpstr>Działania karne w przypadku wobec kobiet w zawodach zdominowanych przez mężczyzn</vt:lpstr>
      <vt:lpstr>90-95%</vt:lpstr>
      <vt:lpstr>PowerPoint Presentation</vt:lpstr>
      <vt:lpstr>Case Study: ”Ciężarówka” </vt:lpstr>
      <vt:lpstr>Case study: “Ciężarówka”</vt:lpstr>
      <vt:lpstr>Case Study: “Wypadek na rajdzie” </vt:lpstr>
      <vt:lpstr>Case study: “Wypadku na rajdzie”</vt:lpstr>
      <vt:lpstr>Specyfika</vt:lpstr>
      <vt:lpstr>PowerPoint Presentation</vt:lpstr>
      <vt:lpstr>PowerPoint Presentation</vt:lpstr>
      <vt:lpstr>Statystyki przemocy drogowej (w Europie)</vt:lpstr>
      <vt:lpstr>Statystyki przemocy drogowej (w Polsce)</vt:lpstr>
      <vt:lpstr>Statystyki ukazują skalę, ale dlaczego transport jest tak specyficzny?</vt:lpstr>
      <vt:lpstr>Specyfika przemocy w ruchu drogowym</vt:lpstr>
      <vt:lpstr>Skutki przemocy w ruchu drogowym</vt:lpstr>
      <vt:lpstr>Czy możemy przeciwdziałać?</vt:lpstr>
      <vt:lpstr>Rekomendacje</vt:lpstr>
      <vt:lpstr>Pytania? </vt:lpstr>
      <vt:lpstr>Dziękujemy za uwagę!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Tomasz Maciejewski</dc:creator>
  <cp:lastModifiedBy>Tomasz Maciejewski</cp:lastModifiedBy>
  <cp:revision>2</cp:revision>
  <dcterms:created xsi:type="dcterms:W3CDTF">2025-10-10T18:59:44Z</dcterms:created>
  <dcterms:modified xsi:type="dcterms:W3CDTF">2025-12-08T20:59:47Z</dcterms:modified>
</cp:coreProperties>
</file>