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4"/>
  </p:sldMasterIdLst>
  <p:notesMasterIdLst>
    <p:notesMasterId r:id="rId27"/>
  </p:notesMasterIdLst>
  <p:handoutMasterIdLst>
    <p:handoutMasterId r:id="rId28"/>
  </p:handoutMasterIdLst>
  <p:sldIdLst>
    <p:sldId id="1520" r:id="rId5"/>
    <p:sldId id="1552" r:id="rId6"/>
    <p:sldId id="1531" r:id="rId7"/>
    <p:sldId id="1541" r:id="rId8"/>
    <p:sldId id="1542" r:id="rId9"/>
    <p:sldId id="1526" r:id="rId10"/>
    <p:sldId id="1523" r:id="rId11"/>
    <p:sldId id="1543" r:id="rId12"/>
    <p:sldId id="1536" r:id="rId13"/>
    <p:sldId id="1539" r:id="rId14"/>
    <p:sldId id="1544" r:id="rId15"/>
    <p:sldId id="1525" r:id="rId16"/>
    <p:sldId id="1545" r:id="rId17"/>
    <p:sldId id="1546" r:id="rId18"/>
    <p:sldId id="1547" r:id="rId19"/>
    <p:sldId id="1548" r:id="rId20"/>
    <p:sldId id="1551" r:id="rId21"/>
    <p:sldId id="1549" r:id="rId22"/>
    <p:sldId id="1550" r:id="rId23"/>
    <p:sldId id="1540" r:id="rId24"/>
    <p:sldId id="1512" r:id="rId25"/>
    <p:sldId id="29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2471F2E-E011-F521-299E-65FC243E7E5E}" name="David Salaguinto" initials="DS" userId="S::davidsa@microsoft.com::9399e6ad-b974-43d0-b593-8c2804f84e0d" providerId="AD"/>
  <p188:author id="{DC3CAF61-3D39-8A1C-6AB6-F5CBCFCBEA47}" name="Vanessa Buzgheia (ALLEGIS GROUP HOLDINGS INC)" initials="" userId="S::v-vabuzgheia@microsoft.com::f3934b54-4599-40d0-96a8-d6208686f730" providerId="AD"/>
  <p188:author id="{9941987A-41B7-49AC-EE6E-03F2D0BD95BA}" name="Daria Naidenov" initials="DN" userId="S::danaidenov@microsoft.com::ab38ab5f-bdf0-4774-ae5a-d2782abb20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280317-C306-F84D-AF87-BCAE5C7324AA}" v="3" dt="2025-12-08T21:00:21.777"/>
  </p1510:revLst>
</p1510:revInfo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5"/>
    <p:restoredTop sz="84064"/>
  </p:normalViewPr>
  <p:slideViewPr>
    <p:cSldViewPr snapToGrid="0">
      <p:cViewPr varScale="1">
        <p:scale>
          <a:sx n="85" d="100"/>
          <a:sy n="85" d="100"/>
        </p:scale>
        <p:origin x="55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asz Maciejewski" userId="c10d096b788bed18" providerId="LiveId" clId="{B2384771-52BF-54E5-9E7B-76A18B1BC10C}"/>
    <pc:docChg chg="custSel addSld delSld modSld">
      <pc:chgData name="Tomasz Maciejewski" userId="c10d096b788bed18" providerId="LiveId" clId="{B2384771-52BF-54E5-9E7B-76A18B1BC10C}" dt="2025-12-08T21:00:21.777" v="7"/>
      <pc:docMkLst>
        <pc:docMk/>
      </pc:docMkLst>
      <pc:sldChg chg="addSp delSp modSp mod">
        <pc:chgData name="Tomasz Maciejewski" userId="c10d096b788bed18" providerId="LiveId" clId="{B2384771-52BF-54E5-9E7B-76A18B1BC10C}" dt="2025-12-08T21:00:08.507" v="6" actId="478"/>
        <pc:sldMkLst>
          <pc:docMk/>
          <pc:sldMk cId="3342914869" sldId="1520"/>
        </pc:sldMkLst>
        <pc:spChg chg="del">
          <ac:chgData name="Tomasz Maciejewski" userId="c10d096b788bed18" providerId="LiveId" clId="{B2384771-52BF-54E5-9E7B-76A18B1BC10C}" dt="2025-12-08T21:00:08.507" v="6" actId="478"/>
          <ac:spMkLst>
            <pc:docMk/>
            <pc:sldMk cId="3342914869" sldId="1520"/>
            <ac:spMk id="12" creationId="{FA8D9FA2-302E-0315-171F-48BC54215736}"/>
          </ac:spMkLst>
        </pc:spChg>
        <pc:picChg chg="add mod">
          <ac:chgData name="Tomasz Maciejewski" userId="c10d096b788bed18" providerId="LiveId" clId="{B2384771-52BF-54E5-9E7B-76A18B1BC10C}" dt="2025-12-08T21:00:04.266" v="5" actId="1076"/>
          <ac:picMkLst>
            <pc:docMk/>
            <pc:sldMk cId="3342914869" sldId="1520"/>
            <ac:picMk id="2" creationId="{B6E4B6F2-7BAD-844B-02E3-25D1C25A1A1F}"/>
          </ac:picMkLst>
        </pc:picChg>
      </pc:sldChg>
      <pc:sldChg chg="add">
        <pc:chgData name="Tomasz Maciejewski" userId="c10d096b788bed18" providerId="LiveId" clId="{B2384771-52BF-54E5-9E7B-76A18B1BC10C}" dt="2025-12-08T21:00:21.777" v="7"/>
        <pc:sldMkLst>
          <pc:docMk/>
          <pc:sldMk cId="766028616" sldId="155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9D005A-EF78-4DC8-A9B0-7B54127FABB3}" type="doc">
      <dgm:prSet loTypeId="urn:microsoft.com/office/officeart/2024/3/layout/ArchList1#2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6C0E93-31C2-4367-9734-22A77E91F852}">
      <dgm:prSet phldrT="[Text]"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pl-PL" sz="1600" noProof="0" dirty="0">
              <a:solidFill>
                <a:schemeClr val="tx1"/>
              </a:solidFill>
              <a:latin typeface="+mj-lt"/>
              <a:cs typeface="Poppins" pitchFamily="2" charset="77"/>
            </a:rPr>
            <a:t>Bądź świadomy swojego otoczenia i innych</a:t>
          </a:r>
        </a:p>
      </dgm:t>
    </dgm:pt>
    <dgm:pt modelId="{8C6185DB-C15F-4142-9FFC-06798EBB4FD3}" type="parTrans" cxnId="{380048F8-519C-4DF3-983E-65F199CAF07C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57C15597-8730-4C5E-950A-E3E94A8A5729}" type="sibTrans" cxnId="{380048F8-519C-4DF3-983E-65F199CAF07C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5DC4A6D3-8F5B-462C-98E5-9DBA04B5F5C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600" noProof="0" dirty="0"/>
            <a:t>Przestrzegaj przepisów ruchu drogowego i utrzymuj bezpieczną odległość od innych pojazdów. Unikaj działań, które mogą prowokować innych kierowców, takich jak zbyt bliskie podjeżdżanie czy gwałtowne manewry.</a:t>
          </a:r>
          <a:endParaRPr lang="pl-PL" sz="1600" noProof="0" dirty="0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05AC1DA1-5915-400C-AA8A-59903F7D8430}" type="parTrans" cxnId="{B8CDC488-4F8D-4EF9-86AB-BC5EDA02D830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EBE04370-C115-496A-829B-022F025D9929}" type="sibTrans" cxnId="{B8CDC488-4F8D-4EF9-86AB-BC5EDA02D830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6683C677-89E1-4E18-8444-F8D0F9174767}">
      <dgm:prSet custT="1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pl-PL" sz="1600" noProof="0" dirty="0">
              <a:solidFill>
                <a:schemeClr val="tx1"/>
              </a:solidFill>
              <a:latin typeface="+mj-lt"/>
              <a:cs typeface="Poppins" pitchFamily="2" charset="77"/>
            </a:rPr>
            <a:t>Unikaj konfliktu</a:t>
          </a:r>
        </a:p>
      </dgm:t>
    </dgm:pt>
    <dgm:pt modelId="{9096D71F-9713-469B-ACE6-161111FE9A54}" type="parTrans" cxnId="{56C8B87E-0F96-4F20-8345-3069AB024E9E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09D8EA0C-EED3-4BB1-8AEF-7CFB760A7162}" type="sibTrans" cxnId="{56C8B87E-0F96-4F20-8345-3069AB024E9E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56734F44-9D7F-4CFB-9CBD-E0EEABC32D3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l-PL" sz="1600" noProof="0" dirty="0"/>
            <a:t>Jeśli napotkasz agresywnego kierowcę, unikaj konfliktu. Nie odpowiadaj na zaczepki i nie nawiązuj kontaktu wzrokowego. Jeśli to możliwe, zmień pas ruchu lub trasę, aby oddalić się od potencjalnie niebezpiecznej sytuacji</a:t>
          </a:r>
          <a:endParaRPr lang="pl-PL" sz="1600" noProof="0" dirty="0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A3AD6FCC-E4F5-46B4-B004-A23AC5C6F65B}" type="parTrans" cxnId="{BF038F71-DD3A-456F-94B1-E4A5F6A7590E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9C036100-254F-47F6-B01F-1758F7BB772A}" type="sibTrans" cxnId="{BF038F71-DD3A-456F-94B1-E4A5F6A7590E}">
      <dgm:prSet/>
      <dgm:spPr/>
      <dgm:t>
        <a:bodyPr/>
        <a:lstStyle/>
        <a:p>
          <a:endParaRPr lang="en-US">
            <a:solidFill>
              <a:schemeClr val="tx1"/>
            </a:solidFill>
            <a:latin typeface="+mj-lt"/>
            <a:cs typeface="Poppins" pitchFamily="2" charset="77"/>
          </a:endParaRPr>
        </a:p>
      </dgm:t>
    </dgm:pt>
    <dgm:pt modelId="{439189D0-7625-4BFC-AE7F-D155DAEB60E0}" type="pres">
      <dgm:prSet presAssocID="{F79D005A-EF78-4DC8-A9B0-7B54127FABB3}" presName="Name0" presStyleCnt="0">
        <dgm:presLayoutVars>
          <dgm:dir/>
          <dgm:resizeHandles val="exact"/>
        </dgm:presLayoutVars>
      </dgm:prSet>
      <dgm:spPr/>
    </dgm:pt>
    <dgm:pt modelId="{427D038D-8874-450F-AD39-DCA5940C79C2}" type="pres">
      <dgm:prSet presAssocID="{5C6C0E93-31C2-4367-9734-22A77E91F852}" presName="compNode" presStyleCnt="0"/>
      <dgm:spPr/>
    </dgm:pt>
    <dgm:pt modelId="{C046629B-369E-4F2D-9BA1-5E3C2DFD91CF}" type="pres">
      <dgm:prSet presAssocID="{5C6C0E93-31C2-4367-9734-22A77E91F852}" presName="pictRect" presStyleLbl="revTx" presStyleIdx="0" presStyleCnt="4">
        <dgm:presLayoutVars>
          <dgm:chMax val="0"/>
          <dgm:bulletEnabled/>
        </dgm:presLayoutVars>
      </dgm:prSet>
      <dgm:spPr/>
    </dgm:pt>
    <dgm:pt modelId="{922F7867-BAA8-4280-885B-E9A3B540D23F}" type="pres">
      <dgm:prSet presAssocID="{5C6C0E93-31C2-4367-9734-22A77E91F852}" presName="textRect" presStyleLbl="revTx" presStyleIdx="1" presStyleCnt="4">
        <dgm:presLayoutVars>
          <dgm:bulletEnabled/>
        </dgm:presLayoutVars>
      </dgm:prSet>
      <dgm:spPr/>
    </dgm:pt>
    <dgm:pt modelId="{5B9D68AB-F95F-4888-AF28-C7B8CC572246}" type="pres">
      <dgm:prSet presAssocID="{57C15597-8730-4C5E-950A-E3E94A8A5729}" presName="sibTrans" presStyleLbl="sibTrans2D1" presStyleIdx="0" presStyleCnt="0"/>
      <dgm:spPr/>
    </dgm:pt>
    <dgm:pt modelId="{48C5B127-2DFE-4CE5-9384-32D732EE91F1}" type="pres">
      <dgm:prSet presAssocID="{6683C677-89E1-4E18-8444-F8D0F9174767}" presName="compNode" presStyleCnt="0"/>
      <dgm:spPr/>
    </dgm:pt>
    <dgm:pt modelId="{149E8246-107E-446D-83A2-2619E61A535F}" type="pres">
      <dgm:prSet presAssocID="{6683C677-89E1-4E18-8444-F8D0F9174767}" presName="pictRect" presStyleLbl="revTx" presStyleIdx="2" presStyleCnt="4">
        <dgm:presLayoutVars>
          <dgm:chMax val="0"/>
          <dgm:bulletEnabled/>
        </dgm:presLayoutVars>
      </dgm:prSet>
      <dgm:spPr/>
    </dgm:pt>
    <dgm:pt modelId="{8EE598D4-3436-4B47-84B1-DAD22BF1454E}" type="pres">
      <dgm:prSet presAssocID="{6683C677-89E1-4E18-8444-F8D0F9174767}" presName="textRect" presStyleLbl="revTx" presStyleIdx="3" presStyleCnt="4">
        <dgm:presLayoutVars>
          <dgm:bulletEnabled/>
        </dgm:presLayoutVars>
      </dgm:prSet>
      <dgm:spPr/>
    </dgm:pt>
  </dgm:ptLst>
  <dgm:cxnLst>
    <dgm:cxn modelId="{6E9CBC10-6408-4B6B-9D91-3B6CF69723A7}" type="presOf" srcId="{56734F44-9D7F-4CFB-9CBD-E0EEABC32D3D}" destId="{8EE598D4-3436-4B47-84B1-DAD22BF1454E}" srcOrd="0" destOrd="0" presId="urn:microsoft.com/office/officeart/2024/3/layout/ArchList1#26"/>
    <dgm:cxn modelId="{F20F3214-47B8-4901-993F-1C150E72B110}" type="presOf" srcId="{F79D005A-EF78-4DC8-A9B0-7B54127FABB3}" destId="{439189D0-7625-4BFC-AE7F-D155DAEB60E0}" srcOrd="0" destOrd="0" presId="urn:microsoft.com/office/officeart/2024/3/layout/ArchList1#26"/>
    <dgm:cxn modelId="{8BAEE11B-222F-42FE-A09C-06651794E8C6}" type="presOf" srcId="{5C6C0E93-31C2-4367-9734-22A77E91F852}" destId="{C046629B-369E-4F2D-9BA1-5E3C2DFD91CF}" srcOrd="0" destOrd="0" presId="urn:microsoft.com/office/officeart/2024/3/layout/ArchList1#26"/>
    <dgm:cxn modelId="{BF038F71-DD3A-456F-94B1-E4A5F6A7590E}" srcId="{6683C677-89E1-4E18-8444-F8D0F9174767}" destId="{56734F44-9D7F-4CFB-9CBD-E0EEABC32D3D}" srcOrd="0" destOrd="0" parTransId="{A3AD6FCC-E4F5-46B4-B004-A23AC5C6F65B}" sibTransId="{9C036100-254F-47F6-B01F-1758F7BB772A}"/>
    <dgm:cxn modelId="{08D96A7A-7B33-4E0A-B8CD-43FF03620A4D}" type="presOf" srcId="{6683C677-89E1-4E18-8444-F8D0F9174767}" destId="{149E8246-107E-446D-83A2-2619E61A535F}" srcOrd="0" destOrd="0" presId="urn:microsoft.com/office/officeart/2024/3/layout/ArchList1#26"/>
    <dgm:cxn modelId="{56C8B87E-0F96-4F20-8345-3069AB024E9E}" srcId="{F79D005A-EF78-4DC8-A9B0-7B54127FABB3}" destId="{6683C677-89E1-4E18-8444-F8D0F9174767}" srcOrd="1" destOrd="0" parTransId="{9096D71F-9713-469B-ACE6-161111FE9A54}" sibTransId="{09D8EA0C-EED3-4BB1-8AEF-7CFB760A7162}"/>
    <dgm:cxn modelId="{D1B1DD7F-1A0E-4B47-A656-BC529ACC4476}" type="presOf" srcId="{5DC4A6D3-8F5B-462C-98E5-9DBA04B5F5C0}" destId="{922F7867-BAA8-4280-885B-E9A3B540D23F}" srcOrd="0" destOrd="0" presId="urn:microsoft.com/office/officeart/2024/3/layout/ArchList1#26"/>
    <dgm:cxn modelId="{B8CDC488-4F8D-4EF9-86AB-BC5EDA02D830}" srcId="{5C6C0E93-31C2-4367-9734-22A77E91F852}" destId="{5DC4A6D3-8F5B-462C-98E5-9DBA04B5F5C0}" srcOrd="0" destOrd="0" parTransId="{05AC1DA1-5915-400C-AA8A-59903F7D8430}" sibTransId="{EBE04370-C115-496A-829B-022F025D9929}"/>
    <dgm:cxn modelId="{3D5AEDEE-0A77-43E9-86F0-551CA752D47B}" type="presOf" srcId="{57C15597-8730-4C5E-950A-E3E94A8A5729}" destId="{5B9D68AB-F95F-4888-AF28-C7B8CC572246}" srcOrd="0" destOrd="0" presId="urn:microsoft.com/office/officeart/2024/3/layout/ArchList1#26"/>
    <dgm:cxn modelId="{380048F8-519C-4DF3-983E-65F199CAF07C}" srcId="{F79D005A-EF78-4DC8-A9B0-7B54127FABB3}" destId="{5C6C0E93-31C2-4367-9734-22A77E91F852}" srcOrd="0" destOrd="0" parTransId="{8C6185DB-C15F-4142-9FFC-06798EBB4FD3}" sibTransId="{57C15597-8730-4C5E-950A-E3E94A8A5729}"/>
    <dgm:cxn modelId="{C4441C21-4D4A-419E-BDB5-0EFDEC6881AA}" type="presParOf" srcId="{439189D0-7625-4BFC-AE7F-D155DAEB60E0}" destId="{427D038D-8874-450F-AD39-DCA5940C79C2}" srcOrd="0" destOrd="0" presId="urn:microsoft.com/office/officeart/2024/3/layout/ArchList1#26"/>
    <dgm:cxn modelId="{35BD9CA1-4C81-4437-9E5F-F14F1F9C26BE}" type="presParOf" srcId="{427D038D-8874-450F-AD39-DCA5940C79C2}" destId="{C046629B-369E-4F2D-9BA1-5E3C2DFD91CF}" srcOrd="0" destOrd="0" presId="urn:microsoft.com/office/officeart/2024/3/layout/ArchList1#26"/>
    <dgm:cxn modelId="{0B25A04F-F6D2-4255-AE2F-F93FD358A9F0}" type="presParOf" srcId="{427D038D-8874-450F-AD39-DCA5940C79C2}" destId="{922F7867-BAA8-4280-885B-E9A3B540D23F}" srcOrd="1" destOrd="0" presId="urn:microsoft.com/office/officeart/2024/3/layout/ArchList1#26"/>
    <dgm:cxn modelId="{4FBA8DEA-058A-488C-9128-632035E3EAD3}" type="presParOf" srcId="{439189D0-7625-4BFC-AE7F-D155DAEB60E0}" destId="{5B9D68AB-F95F-4888-AF28-C7B8CC572246}" srcOrd="1" destOrd="0" presId="urn:microsoft.com/office/officeart/2024/3/layout/ArchList1#26"/>
    <dgm:cxn modelId="{E32CAB04-EB91-48B0-88D3-91BB21C269B5}" type="presParOf" srcId="{439189D0-7625-4BFC-AE7F-D155DAEB60E0}" destId="{48C5B127-2DFE-4CE5-9384-32D732EE91F1}" srcOrd="2" destOrd="0" presId="urn:microsoft.com/office/officeart/2024/3/layout/ArchList1#26"/>
    <dgm:cxn modelId="{3247B220-9C19-44F7-B795-F64ED64B9E4D}" type="presParOf" srcId="{48C5B127-2DFE-4CE5-9384-32D732EE91F1}" destId="{149E8246-107E-446D-83A2-2619E61A535F}" srcOrd="0" destOrd="0" presId="urn:microsoft.com/office/officeart/2024/3/layout/ArchList1#26"/>
    <dgm:cxn modelId="{2B0159A6-CBB2-4720-AD9D-7D0D21E11BFE}" type="presParOf" srcId="{48C5B127-2DFE-4CE5-9384-32D732EE91F1}" destId="{8EE598D4-3436-4B47-84B1-DAD22BF1454E}" srcOrd="1" destOrd="0" presId="urn:microsoft.com/office/officeart/2024/3/layout/ArchList1#2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46629B-369E-4F2D-9BA1-5E3C2DFD91CF}">
      <dsp:nvSpPr>
        <dsp:cNvPr id="0" name=""/>
        <dsp:cNvSpPr/>
      </dsp:nvSpPr>
      <dsp:spPr>
        <a:xfrm>
          <a:off x="0" y="0"/>
          <a:ext cx="4982777" cy="3756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0320" rIns="20320" bIns="2032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l-PL" sz="1600" kern="1200" noProof="0" dirty="0">
              <a:solidFill>
                <a:schemeClr val="tx1"/>
              </a:solidFill>
              <a:latin typeface="+mj-lt"/>
              <a:cs typeface="Poppins" pitchFamily="2" charset="77"/>
            </a:rPr>
            <a:t>Bądź świadomy swojego otoczenia i innych</a:t>
          </a:r>
        </a:p>
      </dsp:txBody>
      <dsp:txXfrm>
        <a:off x="0" y="0"/>
        <a:ext cx="4982777" cy="375612"/>
      </dsp:txXfrm>
    </dsp:sp>
    <dsp:sp modelId="{922F7867-BAA8-4280-885B-E9A3B540D23F}">
      <dsp:nvSpPr>
        <dsp:cNvPr id="0" name=""/>
        <dsp:cNvSpPr/>
      </dsp:nvSpPr>
      <dsp:spPr>
        <a:xfrm>
          <a:off x="0" y="375612"/>
          <a:ext cx="4982777" cy="2287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0320" rIns="20320" bIns="2032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noProof="0" dirty="0"/>
            <a:t>Przestrzegaj przepisów ruchu drogowego i utrzymuj bezpieczną odległość od innych pojazdów. Unikaj działań, które mogą prowokować innych kierowców, takich jak zbyt bliskie podjeżdżanie czy gwałtowne manewry.</a:t>
          </a:r>
          <a:endParaRPr lang="pl-PL" sz="1600" kern="1200" noProof="0" dirty="0">
            <a:solidFill>
              <a:schemeClr val="tx1"/>
            </a:solidFill>
            <a:latin typeface="+mj-lt"/>
            <a:cs typeface="Poppins" pitchFamily="2" charset="77"/>
          </a:endParaRPr>
        </a:p>
      </dsp:txBody>
      <dsp:txXfrm>
        <a:off x="0" y="375612"/>
        <a:ext cx="4982777" cy="2287555"/>
      </dsp:txXfrm>
    </dsp:sp>
    <dsp:sp modelId="{149E8246-107E-446D-83A2-2619E61A535F}">
      <dsp:nvSpPr>
        <dsp:cNvPr id="0" name=""/>
        <dsp:cNvSpPr/>
      </dsp:nvSpPr>
      <dsp:spPr>
        <a:xfrm>
          <a:off x="5481055" y="0"/>
          <a:ext cx="4982777" cy="3756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0320" rIns="20320" bIns="2032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l-PL" sz="1600" kern="1200" noProof="0" dirty="0">
              <a:solidFill>
                <a:schemeClr val="tx1"/>
              </a:solidFill>
              <a:latin typeface="+mj-lt"/>
              <a:cs typeface="Poppins" pitchFamily="2" charset="77"/>
            </a:rPr>
            <a:t>Unikaj konfliktu</a:t>
          </a:r>
        </a:p>
      </dsp:txBody>
      <dsp:txXfrm>
        <a:off x="5481055" y="0"/>
        <a:ext cx="4982777" cy="375612"/>
      </dsp:txXfrm>
    </dsp:sp>
    <dsp:sp modelId="{8EE598D4-3436-4B47-84B1-DAD22BF1454E}">
      <dsp:nvSpPr>
        <dsp:cNvPr id="0" name=""/>
        <dsp:cNvSpPr/>
      </dsp:nvSpPr>
      <dsp:spPr>
        <a:xfrm>
          <a:off x="5481055" y="375612"/>
          <a:ext cx="4982777" cy="2287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0320" rIns="20320" bIns="2032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noProof="0" dirty="0"/>
            <a:t>Jeśli napotkasz agresywnego kierowcę, unikaj konfliktu. Nie odpowiadaj na zaczepki i nie nawiązuj kontaktu wzrokowego. Jeśli to możliwe, zmień pas ruchu lub trasę, aby oddalić się od potencjalnie niebezpiecznej sytuacji</a:t>
          </a:r>
          <a:endParaRPr lang="pl-PL" sz="1600" kern="1200" noProof="0" dirty="0">
            <a:solidFill>
              <a:schemeClr val="tx1"/>
            </a:solidFill>
            <a:latin typeface="+mj-lt"/>
            <a:cs typeface="Poppins" pitchFamily="2" charset="77"/>
          </a:endParaRPr>
        </a:p>
      </dsp:txBody>
      <dsp:txXfrm>
        <a:off x="5481055" y="375612"/>
        <a:ext cx="4982777" cy="22875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ArchList1#26">
  <dgm:title val="Flexible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linDir" val="from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12/8/25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12/8/25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74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pl-PL" dirty="0"/>
              <a:t>Jeżeli nie potrafisz przesłać pliku – przekaż materiał w najbliższej jednostce Policji.</a:t>
            </a:r>
          </a:p>
          <a:p>
            <a:pPr>
              <a:buNone/>
            </a:pPr>
            <a:endParaRPr lang="pl-PL" dirty="0"/>
          </a:p>
          <a:p>
            <a:pPr>
              <a:buNone/>
            </a:pPr>
            <a:r>
              <a:rPr lang="pl-PL" i="1" dirty="0"/>
              <a:t>Uwaga! Przesyłając materiał filmowy zarejestrowany przez siebie wyrażasz zgodę na jego wykorzystanie (w tym upublicznienie) w celach działań profilaktycznych na rzecz bezpieczeństwa ruchu drogowego (cechy identyfikacyjne pojazdów, wizerunki uczestników zostaną zasłonięte w sposób zapewniający ochronę danych osobowych).</a:t>
            </a:r>
            <a:endParaRPr lang="pl-PL" dirty="0"/>
          </a:p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94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jp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6" y="4421221"/>
            <a:ext cx="10478450" cy="914400"/>
          </a:xfrm>
        </p:spPr>
        <p:txBody>
          <a:bodyPr anchor="t" anchorCtr="0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816" y="5335373"/>
            <a:ext cx="10478450" cy="73152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8CC9A669-A9A2-C81A-7659-2BE084D43C3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377827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6B6C58C-A09F-CD8C-3AD4-3613FA8617A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7057" y="4519930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79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5" y="1196492"/>
            <a:ext cx="4800600" cy="4935272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F85F708B-992C-821E-50D2-07A27EDFA1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6" y="0"/>
            <a:ext cx="6095994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1C35429-0BEB-CBD1-23C7-BE3E81942C9C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177710" y="676656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85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9F53EAF-F066-AFDA-2C25-8F96143C7AFD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4895" y="911860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10063"/>
            <a:ext cx="8467558" cy="155448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3816" y="2380995"/>
            <a:ext cx="8869680" cy="3291840"/>
          </a:xfrm>
        </p:spPr>
        <p:txBody>
          <a:bodyPr>
            <a:normAutofit/>
          </a:bodyPr>
          <a:lstStyle>
            <a:lvl1pPr marL="0" indent="0">
              <a:buFont typeface="+mj-lt"/>
              <a:buNone/>
              <a:defRPr sz="2000"/>
            </a:lvl1pPr>
            <a:lvl2pPr marL="228600" indent="0">
              <a:buFont typeface="+mj-lt"/>
              <a:buNone/>
              <a:defRPr sz="1800"/>
            </a:lvl2pPr>
            <a:lvl3pPr marL="457200" indent="0">
              <a:buFont typeface="+mj-lt"/>
              <a:buNone/>
              <a:defRPr sz="1600"/>
            </a:lvl3pPr>
            <a:lvl4pPr marL="685800" indent="0">
              <a:buFont typeface="+mj-lt"/>
              <a:buNone/>
              <a:defRPr sz="1400"/>
            </a:lvl4pPr>
            <a:lvl5pPr marL="914400" indent="0">
              <a:buFont typeface="+mj-lt"/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852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1302209"/>
            <a:ext cx="5577962" cy="480713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11808" y="1884121"/>
            <a:ext cx="3596952" cy="4151675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1000"/>
              </a:spcAft>
              <a:buFontTx/>
              <a:buNone/>
              <a:defRPr sz="1800"/>
            </a:lvl1pPr>
            <a:lvl2pPr marL="228600" indent="0">
              <a:spcAft>
                <a:spcPts val="1000"/>
              </a:spcAft>
              <a:buFontTx/>
              <a:buNone/>
              <a:defRPr sz="1600"/>
            </a:lvl2pPr>
            <a:lvl3pPr marL="457200" indent="0">
              <a:spcAft>
                <a:spcPts val="1000"/>
              </a:spcAft>
              <a:buFontTx/>
              <a:buNone/>
              <a:defRPr sz="1400"/>
            </a:lvl3pPr>
            <a:lvl4pPr marL="685800" indent="0">
              <a:spcAft>
                <a:spcPts val="1000"/>
              </a:spcAft>
              <a:buFontTx/>
              <a:buNone/>
              <a:defRPr sz="1800"/>
            </a:lvl4pPr>
            <a:lvl5pPr marL="914400" indent="0">
              <a:spcAft>
                <a:spcPts val="1000"/>
              </a:spcAft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DB380E6-DA46-CD20-B419-2C58AADE9DD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752392" y="675798"/>
            <a:ext cx="36576" cy="52120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848" y="803514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2150" y="799483"/>
            <a:ext cx="4429566" cy="365125"/>
          </a:xfrm>
        </p:spPr>
        <p:txBody>
          <a:bodyPr/>
          <a:lstStyle>
            <a:lvl1pPr algn="ctr">
              <a:defRPr/>
            </a:lvl1pPr>
          </a:lstStyle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669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1302209"/>
            <a:ext cx="3234184" cy="4202629"/>
          </a:xfr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524" y="1353163"/>
            <a:ext cx="3596952" cy="4151675"/>
          </a:xfrm>
        </p:spPr>
        <p:txBody>
          <a:bodyPr anchor="ctr" anchorCtr="0">
            <a:normAutofit/>
          </a:bodyPr>
          <a:lstStyle>
            <a:lvl1pPr marL="0" indent="0">
              <a:spcAft>
                <a:spcPts val="1000"/>
              </a:spcAft>
              <a:buFontTx/>
              <a:buNone/>
              <a:defRPr sz="1800"/>
            </a:lvl1pPr>
            <a:lvl2pPr marL="228600" indent="0">
              <a:spcAft>
                <a:spcPts val="1000"/>
              </a:spcAft>
              <a:buFontTx/>
              <a:buNone/>
              <a:defRPr sz="1600"/>
            </a:lvl2pPr>
            <a:lvl3pPr marL="457200" indent="0">
              <a:spcAft>
                <a:spcPts val="1000"/>
              </a:spcAft>
              <a:buFontTx/>
              <a:buNone/>
              <a:defRPr sz="1400"/>
            </a:lvl3pPr>
            <a:lvl4pPr marL="685800" indent="0">
              <a:spcAft>
                <a:spcPts val="1000"/>
              </a:spcAft>
              <a:buFontTx/>
              <a:buNone/>
              <a:defRPr sz="1800"/>
            </a:lvl4pPr>
            <a:lvl5pPr marL="914400" indent="0">
              <a:spcAft>
                <a:spcPts val="1000"/>
              </a:spcAft>
              <a:buFontTx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DB380E6-DA46-CD20-B419-2C58AADE9DD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79576" y="675798"/>
            <a:ext cx="36576" cy="52120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813816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386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74732B46-F1F0-7522-FC25-AABA628DA30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104188" y="676656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4552002"/>
            <a:ext cx="4663440" cy="1554480"/>
          </a:xfrm>
        </p:spPr>
        <p:txBody>
          <a:bodyPr anchor="b" anchorCtr="0"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22FFB4D-B5E7-3882-7509-50FC147AD0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3544" y="941832"/>
            <a:ext cx="4179742" cy="2992856"/>
          </a:xfrm>
          <a:blipFill dpi="0" rotWithShape="1">
            <a:blip r:embed="rId4">
              <a:alphaModFix amt="60000"/>
            </a:blip>
            <a:srcRect/>
            <a:stretch>
              <a:fillRect l="-3918" t="-835" b="-338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816682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65388" y="2718978"/>
            <a:ext cx="4663440" cy="3337560"/>
          </a:xfrm>
        </p:spPr>
        <p:txBody>
          <a:bodyPr anchor="b" anchorCtr="0">
            <a:normAutofit/>
          </a:bodyPr>
          <a:lstStyle>
            <a:lvl1pPr marL="0" indent="0">
              <a:buFont typeface="+mj-lt"/>
              <a:buNone/>
              <a:defRPr sz="1800"/>
            </a:lvl1pPr>
            <a:lvl2pPr marL="228600" indent="0">
              <a:buFont typeface="+mj-lt"/>
              <a:buNone/>
              <a:defRPr sz="1600"/>
            </a:lvl2pPr>
            <a:lvl3pPr marL="457200" indent="0">
              <a:buFont typeface="+mj-lt"/>
              <a:buNone/>
              <a:defRPr sz="1400"/>
            </a:lvl3pPr>
            <a:lvl4pPr marL="685800" indent="0">
              <a:buFont typeface="+mj-lt"/>
              <a:buNone/>
              <a:defRPr sz="1800"/>
            </a:lvl4pPr>
            <a:lvl5pPr>
              <a:buFont typeface="+mj-lt"/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87598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1C55ED2-79AB-08DC-6DCF-C07F6CBD227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2189" y="1217512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04" y="2385975"/>
            <a:ext cx="4325112" cy="245479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398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86383B9E-F152-84FC-BD1D-4F84C5670D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57799" y="5660464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5" y="2819320"/>
            <a:ext cx="4372547" cy="283464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8B0E68BA-9AEE-909E-56B9-A14C4D9AD35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191999" cy="2171156"/>
          </a:xfrm>
          <a:blipFill dpi="0" rotWithShape="1">
            <a:blip r:embed="rId4">
              <a:alphaModFix amt="60000"/>
            </a:blip>
            <a:srcRect/>
            <a:stretch>
              <a:fillRect l="1" t="1" r="-5" b="-376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0" y="2815002"/>
            <a:ext cx="5162550" cy="283464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5717127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534" y="5714645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37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48082"/>
            <a:ext cx="4145582" cy="4638825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97419" y="848517"/>
            <a:ext cx="5681662" cy="48180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5717127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4664" y="5714645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59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50392"/>
            <a:ext cx="4142232" cy="4940661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457200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7607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66305"/>
            <a:ext cx="6159500" cy="53908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18823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901" y="842957"/>
            <a:ext cx="3494314" cy="476817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457200"/>
            <a:ext cx="1847088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865504"/>
            <a:ext cx="6766560" cy="5093862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1800"/>
            </a:lvl1pPr>
            <a:lvl2pPr>
              <a:lnSpc>
                <a:spcPct val="90000"/>
              </a:lnSpc>
              <a:defRPr sz="1600"/>
            </a:lvl2pPr>
            <a:lvl3pPr>
              <a:lnSpc>
                <a:spcPct val="90000"/>
              </a:lnSpc>
              <a:defRPr sz="1400"/>
            </a:lvl3pPr>
            <a:lvl4pPr>
              <a:lnSpc>
                <a:spcPct val="90000"/>
              </a:lnSpc>
              <a:defRPr sz="1200"/>
            </a:lvl4pPr>
            <a:lvl5pPr>
              <a:lnSpc>
                <a:spcPct val="90000"/>
              </a:lnSpc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1192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975" y="831439"/>
            <a:ext cx="10440990" cy="1132258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4975" y="2103120"/>
            <a:ext cx="10440989" cy="3577294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4193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6209" y="868680"/>
            <a:ext cx="6093225" cy="11430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437529" cy="6858000"/>
          </a:xfrm>
          <a:blipFill dpi="0" rotWithShape="1">
            <a:blip r:embed="rId2">
              <a:alphaModFix amt="60000"/>
            </a:blip>
            <a:srcRect/>
            <a:stretch>
              <a:fillRect r="-8031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869680" y="457200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39833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216209" y="2017058"/>
            <a:ext cx="6071616" cy="4489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23774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190" y="822960"/>
            <a:ext cx="6135624" cy="1143000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17903" y="4572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490472" y="457200"/>
            <a:ext cx="184708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7316" y="2057402"/>
            <a:ext cx="6135624" cy="448970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0"/>
            <a:ext cx="4791456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0308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854" y="829325"/>
            <a:ext cx="6858000" cy="932688"/>
          </a:xfrm>
        </p:spPr>
        <p:txBody>
          <a:bodyPr anchor="t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3429000" cy="6858000"/>
          </a:xfrm>
          <a:blipFill dpi="0" rotWithShape="1">
            <a:blip r:embed="rId2">
              <a:alphaModFix amt="60000"/>
            </a:blip>
            <a:srcRect/>
            <a:stretch>
              <a:fillRect r="-17333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869680" y="457200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35476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08854" y="1878456"/>
            <a:ext cx="6858000" cy="4983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93637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046" y="4257446"/>
            <a:ext cx="4297661" cy="1852154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F2A913F-34E8-6AA3-93B1-82EC26840158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348844" y="5660464"/>
            <a:ext cx="36576" cy="521208"/>
          </a:xfrm>
          <a:prstGeom prst="rect">
            <a:avLst/>
          </a:prstGeom>
        </p:spPr>
      </p:pic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A9DF44A2-0708-C962-D4F6-461FBBBE26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5034" y="849445"/>
            <a:ext cx="4173673" cy="2913664"/>
          </a:xfrm>
          <a:blipFill dpi="0" rotWithShape="1">
            <a:blip r:embed="rId4">
              <a:alphaModFix amt="60000"/>
            </a:blip>
            <a:srcRect/>
            <a:stretch>
              <a:fillRect b="159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12179" y="849444"/>
            <a:ext cx="5295472" cy="483489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869680" y="5719845"/>
            <a:ext cx="1847088" cy="38975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28411" y="5746499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544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9038" y="832804"/>
            <a:ext cx="4361688" cy="1527048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6096000" cy="6858000"/>
          </a:xfrm>
          <a:blipFill dpi="0" rotWithShape="1">
            <a:blip r:embed="rId2">
              <a:alphaModFix amt="60000"/>
            </a:blip>
            <a:srcRect/>
            <a:stretch>
              <a:fillRect l="-1" r="-8457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457200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908975" y="2467805"/>
            <a:ext cx="4362450" cy="409575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7542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3023" y="2132530"/>
            <a:ext cx="4961795" cy="1527048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A2C06F4-46D4-E31A-FE24-FA262F307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909016"/>
            <a:ext cx="5685399" cy="5039969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8D34A61-0B4C-7668-21C4-92101CEE4BE3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1267" y="1217512"/>
            <a:ext cx="36576" cy="521208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33023" y="3788229"/>
            <a:ext cx="4961795" cy="191922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46428" y="5720288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03273" y="5720287"/>
            <a:ext cx="2805405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7803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8094" y="825703"/>
            <a:ext cx="4522936" cy="932688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672379" cy="6858000"/>
          </a:xfrm>
          <a:blipFill dpi="0" rotWithShape="1">
            <a:blip r:embed="rId2">
              <a:alphaModFix amt="60000"/>
            </a:blip>
            <a:srcRect/>
            <a:stretch>
              <a:fillRect r="-14454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457200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748429" y="1789540"/>
            <a:ext cx="4512601" cy="4983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98587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73104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585" y="457200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2618" y="457200"/>
            <a:ext cx="280540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3816" y="1933808"/>
            <a:ext cx="4572000" cy="49834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3CD55653-C8C9-068F-CF5A-7E1436D7EF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9621" y="0"/>
            <a:ext cx="5672379" cy="6858000"/>
          </a:xfrm>
          <a:blipFill dpi="0" rotWithShape="1">
            <a:blip r:embed="rId2">
              <a:alphaModFix amt="60000"/>
            </a:blip>
            <a:srcRect/>
            <a:stretch>
              <a:fillRect r="-14454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60726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6298" y="831603"/>
            <a:ext cx="3401568" cy="1527048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038109" cy="6858000"/>
          </a:xfrm>
          <a:blipFill dpi="0" rotWithShape="1">
            <a:blip r:embed="rId2">
              <a:alphaModFix amt="60000"/>
            </a:blip>
            <a:srcRect/>
            <a:stretch>
              <a:fillRect r="-7758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869680" y="457200"/>
            <a:ext cx="1847088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36224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866425" y="2379232"/>
            <a:ext cx="3401568" cy="409575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09857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22960"/>
            <a:ext cx="3401568" cy="152704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269" y="457200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472" y="457200"/>
            <a:ext cx="1847088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3816" y="2377440"/>
            <a:ext cx="3401568" cy="409575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0"/>
            <a:ext cx="7430219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0093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184585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58495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7C4ECD9-5950-288D-F0E8-15AB93A0C11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7532546" y="676656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97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7417" y="822516"/>
            <a:ext cx="3273552" cy="1942773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220197" cy="6858000"/>
          </a:xfrm>
          <a:blipFill dpi="0" rotWithShape="1">
            <a:blip r:embed="rId2">
              <a:alphaModFix amt="60000"/>
            </a:blip>
            <a:srcRect/>
            <a:stretch>
              <a:fillRect l="1" r="-7773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98411" y="2778536"/>
            <a:ext cx="3273552" cy="29260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87743" y="57146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7220" y="5715000"/>
            <a:ext cx="2335165" cy="365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292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413" y="4299577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692106"/>
          </a:xfrm>
          <a:blipFill dpi="0" rotWithShape="1">
            <a:blip r:embed="rId2">
              <a:alphaModFix amt="60000"/>
            </a:blip>
            <a:srcRect/>
            <a:stretch>
              <a:fillRect t="-1" b="-25541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4299576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228600" indent="0">
              <a:buFont typeface="Arial" panose="020B0604020202020204" pitchFamily="34" charset="0"/>
              <a:buNone/>
              <a:defRPr sz="1600"/>
            </a:lvl2pPr>
            <a:lvl3pPr marL="457200" indent="0">
              <a:buFont typeface="Arial" panose="020B0604020202020204" pitchFamily="34" charset="0"/>
              <a:buNone/>
              <a:defRPr sz="1400"/>
            </a:lvl3pPr>
            <a:lvl4pPr marL="685800" indent="0">
              <a:buFont typeface="Arial" panose="020B0604020202020204" pitchFamily="34" charset="0"/>
              <a:buNone/>
              <a:defRPr sz="1200"/>
            </a:lvl4pPr>
            <a:lvl5pPr marL="914400" indent="0">
              <a:buFont typeface="Arial" panose="020B0604020202020204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690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3791259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141683"/>
          </a:xfrm>
          <a:blipFill dpi="0" rotWithShape="1">
            <a:blip r:embed="rId2">
              <a:alphaModFix amt="60000"/>
            </a:blip>
            <a:srcRect/>
            <a:stretch>
              <a:fillRect t="2" b="-20264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3791259"/>
            <a:ext cx="7772400" cy="224028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228600" indent="0">
              <a:buFont typeface="Arial" panose="020B0604020202020204" pitchFamily="34" charset="0"/>
              <a:buNone/>
              <a:defRPr sz="1600"/>
            </a:lvl2pPr>
            <a:lvl3pPr marL="457200" indent="0">
              <a:buFont typeface="Arial" panose="020B0604020202020204" pitchFamily="34" charset="0"/>
              <a:buNone/>
              <a:defRPr sz="1400"/>
            </a:lvl3pPr>
            <a:lvl4pPr marL="685800" indent="0">
              <a:buFont typeface="Arial" panose="020B0604020202020204" pitchFamily="34" charset="0"/>
              <a:buNone/>
              <a:defRPr sz="1200"/>
            </a:lvl4pPr>
            <a:lvl5pPr marL="914400" indent="0">
              <a:buFont typeface="Arial" panose="020B0604020202020204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0003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223" y="833527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457200"/>
            <a:ext cx="1847088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4572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833527"/>
            <a:ext cx="7772400" cy="224028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228600" indent="0">
              <a:buFont typeface="Arial" panose="020B0604020202020204" pitchFamily="34" charset="0"/>
              <a:buNone/>
              <a:defRPr sz="1600"/>
            </a:lvl2pPr>
            <a:lvl3pPr marL="457200" indent="0">
              <a:buFont typeface="Arial" panose="020B0604020202020204" pitchFamily="34" charset="0"/>
              <a:buNone/>
              <a:defRPr sz="1400"/>
            </a:lvl3pPr>
            <a:lvl4pPr marL="685800" indent="0">
              <a:buFont typeface="Arial" panose="020B0604020202020204" pitchFamily="34" charset="0"/>
              <a:buNone/>
              <a:defRPr sz="1200"/>
            </a:lvl4pPr>
            <a:lvl5pPr marL="914400" indent="0">
              <a:buFont typeface="Arial" panose="020B0604020202020204" pitchFamily="34" charset="0"/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983993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635034"/>
            <a:ext cx="10972802" cy="9704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210" y="1828800"/>
            <a:ext cx="5701655" cy="4088298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327395" y="1828800"/>
            <a:ext cx="4251960" cy="442887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104" y="5943600"/>
            <a:ext cx="429207" cy="365125"/>
          </a:xfrm>
        </p:spPr>
        <p:txBody>
          <a:bodyPr/>
          <a:lstStyle>
            <a:lvl1pPr algn="l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472" y="5943600"/>
            <a:ext cx="1845772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0479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14645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4874" y="2971800"/>
            <a:ext cx="4219217" cy="2968589"/>
          </a:xfrm>
          <a:blipFill dpi="0" rotWithShape="1">
            <a:blip r:embed="rId2">
              <a:alphaModFix amt="60000"/>
            </a:blip>
            <a:srcRect/>
            <a:stretch>
              <a:fillRect l="148" t="-11888" r="-148" b="-11048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104" y="5943600"/>
            <a:ext cx="429207" cy="365125"/>
          </a:xfrm>
        </p:spPr>
        <p:txBody>
          <a:bodyPr/>
          <a:lstStyle>
            <a:lvl1pPr algn="l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472" y="5943600"/>
            <a:ext cx="1845772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94950" y="838031"/>
            <a:ext cx="5585925" cy="57832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2614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28825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3473" y="2662694"/>
            <a:ext cx="2826675" cy="3273309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84806-6EE6-E9E7-C756-577E511C94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30476" y="59436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5E95BE-BAAA-0962-1F37-8E80B5075B4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490553" y="5943600"/>
            <a:ext cx="184577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08493" y="840587"/>
            <a:ext cx="6561138" cy="60350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78048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4688" y="4318002"/>
            <a:ext cx="3741303" cy="1727191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defRPr sz="2000" b="0" i="0" cap="none" spc="0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77240" y="603503"/>
            <a:ext cx="10535513" cy="4334256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7500" b="1">
                <a:solidFill>
                  <a:schemeClr val="tx1"/>
                </a:solidFill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12892AD-A824-80C0-23D0-A50E8E6086C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77710" y="676656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215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0ABD31F-6790-1046-FAA9-F005395197D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77710" y="676656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074" y="4520514"/>
            <a:ext cx="7525512" cy="1545336"/>
          </a:xfrm>
        </p:spPr>
        <p:txBody>
          <a:bodyPr anchor="b" anchorCtr="0">
            <a:normAutofit/>
          </a:bodyPr>
          <a:lstStyle>
            <a:lvl1pPr algn="r">
              <a:lnSpc>
                <a:spcPct val="110000"/>
              </a:lnSpc>
              <a:defRPr sz="2000" b="0" i="0" cap="none" spc="0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77240" y="912730"/>
            <a:ext cx="10543032" cy="4206240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17500" b="1">
                <a:solidFill>
                  <a:schemeClr val="tx1"/>
                </a:solidFill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93D60A-2641-9137-7CFC-67D96357882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79D38F-DE10-E2BB-5C22-9A8C0781F15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1470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9898" y="1318437"/>
            <a:ext cx="4368688" cy="4747413"/>
          </a:xfrm>
        </p:spPr>
        <p:txBody>
          <a:bodyPr anchor="b" anchorCtr="0">
            <a:normAutofit/>
          </a:bodyPr>
          <a:lstStyle>
            <a:lvl1pPr algn="r">
              <a:lnSpc>
                <a:spcPct val="110000"/>
              </a:lnSpc>
              <a:defRPr sz="2000" b="0" i="0" cap="none" spc="0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77240" y="1318437"/>
            <a:ext cx="5318760" cy="5335420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17500" b="1">
                <a:solidFill>
                  <a:schemeClr val="tx1"/>
                </a:solidFill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17F8DEA-3543-B752-B9E3-AC000CAB467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77710" y="676656"/>
            <a:ext cx="36576" cy="52120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F2F7EA-5D69-7C1B-CCA8-B001A58AE38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8869680" y="722163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75CC0F-ADA3-ABFA-0894-792752304D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0936224" y="722163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52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7073" y="2920382"/>
            <a:ext cx="6675120" cy="2468880"/>
          </a:xfrm>
        </p:spPr>
        <p:txBody>
          <a:bodyPr anchor="t" anchorCtr="0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7073" y="5413788"/>
            <a:ext cx="6675120" cy="64008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85760" y="0"/>
            <a:ext cx="4206240" cy="6858000"/>
          </a:xfrm>
          <a:blipFill dpi="0" rotWithShape="1">
            <a:blip r:embed="rId2">
              <a:alphaModFix amt="60000"/>
            </a:blip>
            <a:srcRect/>
            <a:stretch>
              <a:fillRect l="-56812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BEFB6B4-A1CA-B788-D366-460FCF81670F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5164" y="1893372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348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D617F66D-47D7-5FE5-3A3F-34A22FF6A16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077712" y="5660464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i="0" cap="none" spc="0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4484" y="558436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1">
                <a:solidFill>
                  <a:schemeClr val="tx1"/>
                </a:solidFill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1184023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B9366FF-A392-C240-F718-4B73E04621E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077712" y="5660464"/>
            <a:ext cx="36576" cy="52120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962912" y="626364"/>
            <a:ext cx="8266176" cy="5605272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000" b="1" i="0" cap="all" spc="50" baseline="0">
                <a:latin typeface="+mj-lt"/>
                <a:cs typeface="Poppins" pitchFamily="2" charset="77"/>
              </a:defRPr>
            </a:lvl1pPr>
            <a:lvl2pPr marL="228600" indent="0" algn="ctr">
              <a:lnSpc>
                <a:spcPct val="100000"/>
              </a:lnSpc>
              <a:buNone/>
              <a:defRPr sz="3600" b="1" i="0" cap="all" spc="50" baseline="0">
                <a:latin typeface="+mj-lt"/>
                <a:cs typeface="Poppins" pitchFamily="2" charset="77"/>
              </a:defRPr>
            </a:lvl2pPr>
            <a:lvl3pPr marL="457200" indent="0" algn="ctr">
              <a:lnSpc>
                <a:spcPct val="100000"/>
              </a:lnSpc>
              <a:buNone/>
              <a:defRPr sz="3200" b="1" i="0" cap="all" spc="50" baseline="0">
                <a:latin typeface="+mj-lt"/>
                <a:cs typeface="Poppins" pitchFamily="2" charset="77"/>
              </a:defRPr>
            </a:lvl3pPr>
            <a:lvl4pPr marL="685800" indent="0" algn="ctr">
              <a:lnSpc>
                <a:spcPct val="100000"/>
              </a:lnSpc>
              <a:buNone/>
              <a:defRPr sz="2800" b="1" i="0" cap="all" spc="50" baseline="0">
                <a:latin typeface="+mj-lt"/>
                <a:cs typeface="Poppins" pitchFamily="2" charset="77"/>
              </a:defRPr>
            </a:lvl4pPr>
            <a:lvl5pPr marL="914400" indent="0" algn="ctr">
              <a:lnSpc>
                <a:spcPct val="100000"/>
              </a:lnSpc>
              <a:buNone/>
              <a:defRPr sz="2400" b="1" i="0" cap="all" spc="50" baseline="0">
                <a:latin typeface="+mj-lt"/>
                <a:cs typeface="Poppins" pitchFamily="2" charset="77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25147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520A179-8E3E-2B95-A97F-C6829695293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148" y="921438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3816" y="1996848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4000" b="1" i="0" cap="all" spc="50" baseline="0">
                <a:latin typeface="+mj-lt"/>
                <a:cs typeface="Poppins" pitchFamily="2" charset="77"/>
              </a:defRPr>
            </a:lvl1pPr>
            <a:lvl2pPr marL="228600" indent="0">
              <a:lnSpc>
                <a:spcPct val="100000"/>
              </a:lnSpc>
              <a:buNone/>
              <a:defRPr sz="3200" b="1" i="0" cap="all" spc="50" baseline="0">
                <a:latin typeface="+mj-lt"/>
                <a:cs typeface="Poppins" pitchFamily="2" charset="77"/>
              </a:defRPr>
            </a:lvl2pPr>
            <a:lvl3pPr marL="457200" indent="0">
              <a:lnSpc>
                <a:spcPct val="100000"/>
              </a:lnSpc>
              <a:buNone/>
              <a:defRPr sz="2800" b="1" i="0" cap="all" spc="50" baseline="0">
                <a:latin typeface="+mj-lt"/>
                <a:cs typeface="Poppins" pitchFamily="2" charset="77"/>
              </a:defRPr>
            </a:lvl3pPr>
            <a:lvl4pPr marL="685800" indent="0">
              <a:lnSpc>
                <a:spcPct val="100000"/>
              </a:lnSpc>
              <a:buNone/>
              <a:defRPr sz="2400" b="1" i="0" cap="all" spc="50" baseline="0">
                <a:latin typeface="+mj-lt"/>
                <a:cs typeface="Poppins" pitchFamily="2" charset="77"/>
              </a:defRPr>
            </a:lvl4pPr>
            <a:lvl5pPr marL="914400" indent="0">
              <a:lnSpc>
                <a:spcPct val="100000"/>
              </a:lnSpc>
              <a:buNone/>
              <a:defRPr sz="2000" b="1" i="0" cap="all" spc="50" baseline="0">
                <a:latin typeface="+mj-lt"/>
                <a:cs typeface="Poppins" pitchFamily="2" charset="77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49345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4681" y="760672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4000" b="1" i="0" cap="all" spc="50" baseline="0">
                <a:latin typeface="+mj-lt"/>
                <a:cs typeface="Poppins" pitchFamily="2" charset="77"/>
              </a:defRPr>
            </a:lvl1pPr>
            <a:lvl2pPr marL="228600" indent="0">
              <a:lnSpc>
                <a:spcPct val="100000"/>
              </a:lnSpc>
              <a:buNone/>
              <a:defRPr sz="3200" b="1" i="0" cap="all" spc="50" baseline="0">
                <a:latin typeface="+mj-lt"/>
                <a:cs typeface="Poppins" pitchFamily="2" charset="77"/>
              </a:defRPr>
            </a:lvl2pPr>
            <a:lvl3pPr marL="457200" indent="0">
              <a:lnSpc>
                <a:spcPct val="100000"/>
              </a:lnSpc>
              <a:buNone/>
              <a:defRPr sz="2800" b="1" i="0" cap="all" spc="50" baseline="0">
                <a:latin typeface="+mj-lt"/>
                <a:cs typeface="Poppins" pitchFamily="2" charset="77"/>
              </a:defRPr>
            </a:lvl3pPr>
            <a:lvl4pPr marL="685800" indent="0">
              <a:lnSpc>
                <a:spcPct val="100000"/>
              </a:lnSpc>
              <a:buNone/>
              <a:defRPr sz="2400" b="1" i="0" cap="all" spc="50" baseline="0">
                <a:latin typeface="+mj-lt"/>
                <a:cs typeface="Poppins" pitchFamily="2" charset="77"/>
              </a:defRPr>
            </a:lvl4pPr>
            <a:lvl5pPr marL="914400" indent="0">
              <a:lnSpc>
                <a:spcPct val="100000"/>
              </a:lnSpc>
              <a:buNone/>
              <a:defRPr sz="2000" b="1" i="0" cap="all" spc="50" baseline="0">
                <a:latin typeface="+mj-lt"/>
                <a:cs typeface="Poppins" pitchFamily="2" charset="77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4584083-25C0-4BCD-77BF-0F4B50C89CE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986884" y="676656"/>
            <a:ext cx="36576" cy="52120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F9D7C9-2DBC-E12A-4A0F-59AD76DB111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8869680" y="5717127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A58948-847F-22CD-2AA2-CF3475976F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0936224" y="5714645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1040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600" y="5601041"/>
            <a:ext cx="8229600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000" b="0" i="0" cap="none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 dirty="0"/>
              <a:t>Quote Author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025C941-1D26-5955-DC05-31D96A1D00E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983213" y="5660464"/>
            <a:ext cx="36576" cy="52120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2280" y="776028"/>
            <a:ext cx="8229600" cy="4572000"/>
          </a:xfrm>
        </p:spPr>
        <p:txBody>
          <a:bodyPr anchor="t" anchorCtr="0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000" b="1" cap="all" spc="50" baseline="0"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</p:spTree>
    <p:extLst>
      <p:ext uri="{BB962C8B-B14F-4D97-AF65-F5344CB8AC3E}">
        <p14:creationId xmlns:p14="http://schemas.microsoft.com/office/powerpoint/2010/main" val="33795346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4802977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000" b="0" i="0" cap="none" spc="0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000" b="1" i="0" cap="all" spc="50" baseline="0"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537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5444" y="457200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000" b="0" i="0" cap="none" spc="0" baseline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07720" y="9448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200" b="1" i="0" cap="all" spc="50" baseline="0">
                <a:latin typeface="+mj-lt"/>
                <a:cs typeface="Poppins" pitchFamily="2" charset="77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7286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723" y="829551"/>
            <a:ext cx="10741152" cy="113225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476" y="4572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553" y="457200"/>
            <a:ext cx="184577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9723" y="1980371"/>
            <a:ext cx="5181600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69148" y="1980371"/>
            <a:ext cx="5181600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88687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2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1615443"/>
            <a:ext cx="3437583" cy="409920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77FBFB58-BD7D-0E9B-7D02-1BE0CDCEA4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972457"/>
          </a:xfrm>
          <a:blipFill dpi="0" rotWithShape="1">
            <a:blip r:embed="rId2">
              <a:alphaModFix amt="60000"/>
            </a:blip>
            <a:srcRect/>
            <a:stretch>
              <a:fillRect l="1" t="1" r="-5" b="-482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51840" y="1615442"/>
            <a:ext cx="6119865" cy="201168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800"/>
            </a:lvl1pPr>
            <a:lvl2pPr marL="228600" indent="0">
              <a:lnSpc>
                <a:spcPct val="90000"/>
              </a:lnSpc>
              <a:buNone/>
              <a:defRPr sz="1600"/>
            </a:lvl2pPr>
            <a:lvl3pPr marL="457200" indent="0">
              <a:lnSpc>
                <a:spcPct val="90000"/>
              </a:lnSpc>
              <a:buNone/>
              <a:defRPr sz="1400"/>
            </a:lvl3pPr>
            <a:lvl4pPr marL="685800" indent="0">
              <a:lnSpc>
                <a:spcPct val="90000"/>
              </a:lnSpc>
              <a:buNone/>
              <a:defRPr sz="1200"/>
            </a:lvl4pPr>
            <a:lvl5pPr marL="914400" indent="0">
              <a:lnSpc>
                <a:spcPct val="9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48775" y="3945380"/>
            <a:ext cx="6119865" cy="201168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800"/>
            </a:lvl1pPr>
            <a:lvl2pPr marL="228600" indent="0">
              <a:lnSpc>
                <a:spcPct val="90000"/>
              </a:lnSpc>
              <a:buNone/>
              <a:defRPr sz="1600"/>
            </a:lvl2pPr>
            <a:lvl3pPr marL="457200" indent="0">
              <a:lnSpc>
                <a:spcPct val="90000"/>
              </a:lnSpc>
              <a:buNone/>
              <a:defRPr sz="1400"/>
            </a:lvl3pPr>
            <a:lvl4pPr marL="685800" indent="0">
              <a:lnSpc>
                <a:spcPct val="90000"/>
              </a:lnSpc>
              <a:buNone/>
              <a:defRPr sz="1200"/>
            </a:lvl4pPr>
            <a:lvl5pPr marL="914400" indent="0">
              <a:lnSpc>
                <a:spcPct val="90000"/>
              </a:lnSpc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476" y="59436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553" y="5943600"/>
            <a:ext cx="1845772" cy="365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3887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5" y="830733"/>
            <a:ext cx="10439463" cy="114329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476" y="4572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553" y="457200"/>
            <a:ext cx="184577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9625" y="2007011"/>
            <a:ext cx="493776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i="0" cap="all" baseline="0"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0246" y="2007011"/>
            <a:ext cx="493776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i="0" cap="all" baseline="0">
                <a:latin typeface="Poppins" pitchFamily="2" charset="77"/>
                <a:cs typeface="Poppins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9625" y="2708876"/>
            <a:ext cx="4937760" cy="3763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30246" y="2708876"/>
            <a:ext cx="4937760" cy="3763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6720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6" y="832850"/>
            <a:ext cx="7478991" cy="3635797"/>
          </a:xfrm>
        </p:spPr>
        <p:txBody>
          <a:bodyPr anchor="t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816" y="4526561"/>
            <a:ext cx="6655522" cy="154533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5969981-6F14-05AD-84BE-60811ABC8EE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4895" y="911860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5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938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8831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47531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476" y="4572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553" y="457200"/>
            <a:ext cx="184577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3816" y="2605036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3868" y="842371"/>
            <a:ext cx="6440258" cy="575510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671612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94666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3816" y="3163019"/>
            <a:ext cx="3585586" cy="3434638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89154" y="894665"/>
            <a:ext cx="5685399" cy="5039969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69680" y="5934634"/>
            <a:ext cx="1845772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6224" y="5943600"/>
            <a:ext cx="429207" cy="365125"/>
          </a:xfrm>
        </p:spPr>
        <p:txBody>
          <a:bodyPr/>
          <a:lstStyle>
            <a:lvl1pPr algn="r">
              <a:defRPr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1955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90" y="826903"/>
            <a:ext cx="7342307" cy="1133856"/>
          </a:xfrm>
        </p:spPr>
        <p:txBody>
          <a:bodyPr anchor="t" anchorCtr="0">
            <a:no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476" y="4572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553" y="457200"/>
            <a:ext cx="184577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5390" y="1996874"/>
            <a:ext cx="10467653" cy="2743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F099A399-8358-4832-8F28-17D6ED3E74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85543"/>
            <a:ext cx="12192000" cy="972457"/>
          </a:xfrm>
          <a:blipFill dpi="0" rotWithShape="1">
            <a:blip r:embed="rId2">
              <a:alphaModFix amt="60000"/>
            </a:blip>
            <a:srcRect/>
            <a:stretch>
              <a:fillRect l="1" t="1" r="-5" b="-482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36967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822648"/>
            <a:ext cx="8430767" cy="184202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3816" y="2717420"/>
            <a:ext cx="8430639" cy="1279615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513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3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90" y="826903"/>
            <a:ext cx="7342307" cy="1133856"/>
          </a:xfrm>
        </p:spPr>
        <p:txBody>
          <a:bodyPr anchor="t" anchorCtr="0">
            <a:no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476" y="457200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553" y="457200"/>
            <a:ext cx="184577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5390" y="1993392"/>
            <a:ext cx="10467653" cy="176953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274E4BF-A9CB-F772-DFA6-C511FFC554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4495800"/>
            <a:ext cx="12191999" cy="2362200"/>
          </a:xfrm>
          <a:blipFill dpi="0" rotWithShape="1">
            <a:blip r:embed="rId2">
              <a:alphaModFix amt="60000"/>
            </a:blip>
            <a:srcRect/>
            <a:stretch>
              <a:fillRect l="1" t="-200" r="-5" b="-346"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06393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9C597-2A83-AE2A-5BF2-C5CFC8B3C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0B871C-0FF8-F2C2-94ED-A5AE1BFCD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50C13-140B-7D6F-71F5-206A9C160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37A14-9648-C5EF-1C71-4584A4876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2FF1F-93C4-40F3-ACB0-27274997D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229535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6" y="1097280"/>
            <a:ext cx="7876287" cy="3592629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816" y="5057409"/>
            <a:ext cx="7375466" cy="1014984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5D914E6-8049-9561-C97E-2ED8FCDB89E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54030" y="676656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24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1200" y="1318302"/>
            <a:ext cx="8229600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03964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7AB9D02-BDB0-5420-CBA2-3044DDB6D79D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077712" y="679622"/>
            <a:ext cx="36576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496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B7FFBE8-95FC-A978-8212-6B5D8F34CC6D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047762" y="676656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8461" y="1561943"/>
            <a:ext cx="4681728" cy="4569825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8DA51E07-C561-85B3-141B-4157C0521F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4" cy="6858000"/>
          </a:xfrm>
          <a:blipFill dpi="0" rotWithShape="1">
            <a:blip r:embed="rId4">
              <a:alphaModFix amt="60000"/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4702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1C35429-0BEB-CBD1-23C7-BE3E81942C9C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77710" y="676656"/>
            <a:ext cx="36576" cy="5212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5" y="1196492"/>
            <a:ext cx="10107029" cy="4935272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6336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609" y="826658"/>
            <a:ext cx="10447125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6609" y="1715532"/>
            <a:ext cx="10447125" cy="4125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0476" y="57146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90553" y="5717127"/>
            <a:ext cx="18457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/>
                </a:solidFill>
                <a:latin typeface="+mn-lt"/>
                <a:cs typeface="Poppins Light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26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828" r:id="rId10"/>
    <p:sldLayoutId id="2147483780" r:id="rId11"/>
    <p:sldLayoutId id="2147483781" r:id="rId12"/>
    <p:sldLayoutId id="2147483826" r:id="rId13"/>
    <p:sldLayoutId id="2147483782" r:id="rId14"/>
    <p:sldLayoutId id="2147483783" r:id="rId15"/>
    <p:sldLayoutId id="2147483784" r:id="rId16"/>
    <p:sldLayoutId id="2147483785" r:id="rId17"/>
    <p:sldLayoutId id="2147483786" r:id="rId18"/>
    <p:sldLayoutId id="2147483787" r:id="rId19"/>
    <p:sldLayoutId id="2147483788" r:id="rId20"/>
    <p:sldLayoutId id="2147483789" r:id="rId21"/>
    <p:sldLayoutId id="2147483790" r:id="rId22"/>
    <p:sldLayoutId id="2147483827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  <p:sldLayoutId id="2147483810" r:id="rId41"/>
    <p:sldLayoutId id="2147483811" r:id="rId42"/>
    <p:sldLayoutId id="2147483812" r:id="rId43"/>
    <p:sldLayoutId id="2147483813" r:id="rId44"/>
    <p:sldLayoutId id="2147483814" r:id="rId45"/>
    <p:sldLayoutId id="2147483815" r:id="rId46"/>
    <p:sldLayoutId id="2147483816" r:id="rId47"/>
    <p:sldLayoutId id="2147483817" r:id="rId48"/>
    <p:sldLayoutId id="2147483818" r:id="rId49"/>
    <p:sldLayoutId id="2147483819" r:id="rId50"/>
    <p:sldLayoutId id="2147483820" r:id="rId51"/>
    <p:sldLayoutId id="2147483821" r:id="rId52"/>
    <p:sldLayoutId id="2147483822" r:id="rId53"/>
    <p:sldLayoutId id="2147483823" r:id="rId54"/>
    <p:sldLayoutId id="2147483825" r:id="rId55"/>
    <p:sldLayoutId id="2147483824" r:id="rId56"/>
    <p:sldLayoutId id="2147483829" r:id="rId5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 cap="all" spc="50" baseline="0">
          <a:solidFill>
            <a:schemeClr val="tx1"/>
          </a:solidFill>
          <a:latin typeface="+mj-lt"/>
          <a:ea typeface="+mj-ea"/>
          <a:cs typeface="Poppins" pitchFamily="2" charset="77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+mn-lt"/>
          <a:ea typeface="+mn-ea"/>
          <a:cs typeface="Poppins Light" pitchFamily="2" charset="77"/>
        </a:defRPr>
      </a:lvl1pPr>
      <a:lvl2pPr marL="2286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Poppins Light" pitchFamily="2" charset="77"/>
        </a:defRPr>
      </a:lvl2pPr>
      <a:lvl3pPr marL="4572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400" b="0" i="0" kern="1200">
          <a:solidFill>
            <a:schemeClr val="tx1"/>
          </a:solidFill>
          <a:latin typeface="+mn-lt"/>
          <a:ea typeface="+mn-ea"/>
          <a:cs typeface="Poppins Light" pitchFamily="2" charset="77"/>
        </a:defRPr>
      </a:lvl3pPr>
      <a:lvl4pPr marL="6858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200" b="0" i="0" kern="1200">
          <a:solidFill>
            <a:schemeClr val="tx1"/>
          </a:solidFill>
          <a:latin typeface="Poppins Light" pitchFamily="2" charset="77"/>
          <a:ea typeface="+mn-ea"/>
          <a:cs typeface="Poppins Light" pitchFamily="2" charset="77"/>
        </a:defRPr>
      </a:lvl4pPr>
      <a:lvl5pPr marL="9144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100" b="0" i="0" kern="1200">
          <a:solidFill>
            <a:schemeClr val="tx1"/>
          </a:solidFill>
          <a:latin typeface="Poppins Light" pitchFamily="2" charset="77"/>
          <a:ea typeface="+mn-ea"/>
          <a:cs typeface="Poppins Light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mailto:stopagresjidrogowej@gd.policja.gov.pl" TargetMode="Externa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FBEB139-49D2-8D04-86D2-09C06D00D1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 anchor="b">
            <a:normAutofit/>
          </a:bodyPr>
          <a:lstStyle/>
          <a:p>
            <a:r>
              <a:rPr lang="pl-PL" noProof="0" dirty="0"/>
              <a:t>Nie dla agresji,</a:t>
            </a:r>
            <a:br>
              <a:rPr lang="pl-PL" noProof="0" dirty="0"/>
            </a:br>
            <a:r>
              <a:rPr lang="pl-PL" noProof="0" dirty="0"/>
              <a:t>tak dla równości</a:t>
            </a:r>
            <a:br>
              <a:rPr lang="pl-PL" noProof="0" dirty="0"/>
            </a:br>
            <a:r>
              <a:rPr lang="pl-PL" noProof="0" dirty="0"/>
              <a:t>na drodze</a:t>
            </a:r>
          </a:p>
        </p:txBody>
      </p:sp>
      <p:pic>
        <p:nvPicPr>
          <p:cNvPr id="1028" name="Picture 4" descr="active-image">
            <a:extLst>
              <a:ext uri="{FF2B5EF4-FFF2-40B4-BE49-F238E27FC236}">
                <a16:creationId xmlns:a16="http://schemas.microsoft.com/office/drawing/2014/main" id="{56968F62-5A67-06BF-B96A-A365F33F2170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6" r="1" b="21237"/>
          <a:stretch>
            <a:fillRect/>
          </a:stretch>
        </p:blipFill>
        <p:spPr bwMode="auto">
          <a:xfrm>
            <a:off x="20" y="10"/>
            <a:ext cx="6584930" cy="6857990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B6E4B6F2-7BAD-844B-02E3-25D1C25A1A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7306815" y="4731335"/>
            <a:ext cx="3930404" cy="140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914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223728-0310-28AC-9DF0-74DB4A109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854" y="829325"/>
            <a:ext cx="6858000" cy="932688"/>
          </a:xfrm>
        </p:spPr>
        <p:txBody>
          <a:bodyPr anchor="t">
            <a:normAutofit/>
          </a:bodyPr>
          <a:lstStyle/>
          <a:p>
            <a:r>
              <a:rPr lang="pl-PL" sz="2000" noProof="0" dirty="0"/>
              <a:t>Jeśli byłeś świadkiem agresywnego zachowania ze strony innego uczestnika ruchu, POWIADOM POLICJĘ!</a:t>
            </a:r>
          </a:p>
        </p:txBody>
      </p:sp>
      <p:pic>
        <p:nvPicPr>
          <p:cNvPr id="8196" name="Picture 4" descr="active-image">
            <a:extLst>
              <a:ext uri="{FF2B5EF4-FFF2-40B4-BE49-F238E27FC236}">
                <a16:creationId xmlns:a16="http://schemas.microsoft.com/office/drawing/2014/main" id="{5B4BCD69-3CE9-E054-16B5-B7739510CC61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3" r="-179" b="5466"/>
          <a:stretch>
            <a:fillRect/>
          </a:stretch>
        </p:blipFill>
        <p:spPr bwMode="auto">
          <a:xfrm>
            <a:off x="19" y="1"/>
            <a:ext cx="3627225" cy="6857999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AC2A31-C8C2-4C0E-07B6-7E2F6EE012F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08854" y="1878456"/>
            <a:ext cx="6858000" cy="498348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pl-PL" sz="1500" b="1" noProof="0" dirty="0"/>
              <a:t>Jeśli byłeś świadkiem agresywnego zachowania ze strony innego uczestnika ruchu, POWIADOM POLICJĘ!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endParaRPr lang="pl-PL" sz="1500" noProof="0" dirty="0"/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sz="1500" noProof="0" dirty="0"/>
              <a:t>Zanim wyślesz zgłoszenie sprawdź, na terenie której jednostki Policji popełniono wykroczenie. Odpowiedni wybór przyczyni się do szybszej reakcji na zarejestrowane zdarzenie.</a:t>
            </a:r>
          </a:p>
          <a:p>
            <a:pPr>
              <a:lnSpc>
                <a:spcPct val="90000"/>
              </a:lnSpc>
            </a:pPr>
            <a:endParaRPr lang="pl-PL" sz="1500" noProof="0" dirty="0"/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sz="1500" noProof="0" dirty="0"/>
              <a:t>Przekaż wraz z materiałem filmowym następujące informacje: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pl-PL" sz="1500" noProof="0" dirty="0"/>
              <a:t> data, godzina i miejsce zdarzenia (miejscowość, nr drogi/ulica), 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pl-PL" sz="1500" noProof="0" dirty="0"/>
              <a:t> dane dotyczące pojazdu: numer rejestracyjny, marka,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pl-PL" sz="1500" noProof="0" dirty="0"/>
              <a:t> dane zgłaszającego: imię i nazwisko, adres do korespondencji, tel. kontaktowy.</a:t>
            </a:r>
          </a:p>
          <a:p>
            <a:pPr>
              <a:lnSpc>
                <a:spcPct val="90000"/>
              </a:lnSpc>
            </a:pPr>
            <a:endParaRPr lang="pl-PL" sz="1500" noProof="0" dirty="0"/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pl-PL" sz="1500" noProof="0" dirty="0"/>
              <a:t>Na podane adresy e-mail można przesyłać filmy lub linki do zamieszczonych w Internecie zdjęć i filmów.</a:t>
            </a:r>
          </a:p>
        </p:txBody>
      </p:sp>
    </p:spTree>
    <p:extLst>
      <p:ext uri="{BB962C8B-B14F-4D97-AF65-F5344CB8AC3E}">
        <p14:creationId xmlns:p14="http://schemas.microsoft.com/office/powerpoint/2010/main" val="4247410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067F7-4BFF-EBBF-7721-89A22EE59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5326E-9BAD-89D7-C53A-54A65A943C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5" y="1196492"/>
            <a:ext cx="4800600" cy="4935272"/>
          </a:xfrm>
        </p:spPr>
        <p:txBody>
          <a:bodyPr/>
          <a:lstStyle/>
          <a:p>
            <a:r>
              <a:rPr lang="pl-PL" noProof="0" dirty="0"/>
              <a:t>Przyczyny agresji na drodze</a:t>
            </a:r>
          </a:p>
        </p:txBody>
      </p:sp>
      <p:pic>
        <p:nvPicPr>
          <p:cNvPr id="4098" name="Picture 2" descr="active-image">
            <a:extLst>
              <a:ext uri="{FF2B5EF4-FFF2-40B4-BE49-F238E27FC236}">
                <a16:creationId xmlns:a16="http://schemas.microsoft.com/office/drawing/2014/main" id="{DEFE7039-C27E-6F89-6BDA-1C0E2833BB5B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687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9BC4E-AE95-03B8-85AD-08B8F63C5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5" y="2819320"/>
            <a:ext cx="4372547" cy="2834640"/>
          </a:xfrm>
        </p:spPr>
        <p:txBody>
          <a:bodyPr/>
          <a:lstStyle/>
          <a:p>
            <a:r>
              <a:rPr lang="pl-PL" noProof="0" dirty="0"/>
              <a:t>Przyczyny agresji na drodze</a:t>
            </a:r>
          </a:p>
        </p:txBody>
      </p:sp>
      <p:pic>
        <p:nvPicPr>
          <p:cNvPr id="8" name="Picture Placeholder 7" descr="A moon in the clouds">
            <a:extLst>
              <a:ext uri="{FF2B5EF4-FFF2-40B4-BE49-F238E27FC236}">
                <a16:creationId xmlns:a16="http://schemas.microsoft.com/office/drawing/2014/main" id="{D62638D9-CDCE-73A8-D5C2-299E4C49FA3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325464"/>
            <a:ext cx="12191999" cy="2171156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B20D1-4DDE-3BC8-CA2E-F5DFC2C5D14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0" y="2815002"/>
            <a:ext cx="5162550" cy="2834640"/>
          </a:xfrm>
        </p:spPr>
        <p:txBody>
          <a:bodyPr>
            <a:noAutofit/>
          </a:bodyPr>
          <a:lstStyle/>
          <a:p>
            <a:r>
              <a:rPr lang="pl-PL" sz="2600" b="1" noProof="0" dirty="0"/>
              <a:t>Stres i pośpiech. </a:t>
            </a:r>
          </a:p>
          <a:p>
            <a:r>
              <a:rPr lang="pl-PL" sz="2000" noProof="0" dirty="0"/>
              <a:t>Jednym z głównych czynników powodujących agresję na drodze jest stres i pośpiech. Współczesne tempo życia sprawia, że wiele osób czuje presję, aby szybko dotrzeć do celu. </a:t>
            </a:r>
          </a:p>
          <a:p>
            <a:r>
              <a:rPr lang="pl-PL" sz="2000" noProof="0" dirty="0"/>
              <a:t>Każde opóźnienie może wywołać frustrację, która z łatwością przeradza się w agresję</a:t>
            </a:r>
          </a:p>
        </p:txBody>
      </p:sp>
      <p:pic>
        <p:nvPicPr>
          <p:cNvPr id="3074" name="Picture 2" descr="active-image">
            <a:extLst>
              <a:ext uri="{FF2B5EF4-FFF2-40B4-BE49-F238E27FC236}">
                <a16:creationId xmlns:a16="http://schemas.microsoft.com/office/drawing/2014/main" id="{00471945-D0E1-A85B-C47E-2106999106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67"/>
          <a:stretch>
            <a:fillRect/>
          </a:stretch>
        </p:blipFill>
        <p:spPr bwMode="auto">
          <a:xfrm>
            <a:off x="0" y="-325464"/>
            <a:ext cx="12192000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387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1BE20-127D-FD17-FE85-7DBB30E63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22E11-245F-D7F5-A4C2-60A7FB41B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5" y="2819320"/>
            <a:ext cx="4372547" cy="2834640"/>
          </a:xfrm>
        </p:spPr>
        <p:txBody>
          <a:bodyPr/>
          <a:lstStyle/>
          <a:p>
            <a:r>
              <a:rPr lang="pl-PL" noProof="0" dirty="0"/>
              <a:t>Przyczyny agresji na drodze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2E4B3-0547-C440-F0EE-A40D66C497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0" y="2815002"/>
            <a:ext cx="5162550" cy="2834640"/>
          </a:xfrm>
        </p:spPr>
        <p:txBody>
          <a:bodyPr>
            <a:normAutofit lnSpcReduction="10000"/>
          </a:bodyPr>
          <a:lstStyle/>
          <a:p>
            <a:r>
              <a:rPr lang="pl-PL" sz="2600" b="1" noProof="0" dirty="0"/>
              <a:t>Anonimowość. </a:t>
            </a:r>
          </a:p>
          <a:p>
            <a:r>
              <a:rPr lang="pl-PL" sz="2000" noProof="0" dirty="0"/>
              <a:t>Samochody dają poczucie anonimowości, co może skłaniać niektóre osoby do zachowań, których normalnie by nie przejawiali. </a:t>
            </a:r>
          </a:p>
          <a:p>
            <a:r>
              <a:rPr lang="pl-PL" sz="2000" noProof="0" dirty="0"/>
              <a:t>Kiedy kierowcy nie widzą twarzy innych użytkowników dróg, mogą łatwiej pozwolić sobie na agresywne reakcje</a:t>
            </a:r>
          </a:p>
        </p:txBody>
      </p:sp>
      <p:pic>
        <p:nvPicPr>
          <p:cNvPr id="11266" name="Picture 2" descr="active-image">
            <a:extLst>
              <a:ext uri="{FF2B5EF4-FFF2-40B4-BE49-F238E27FC236}">
                <a16:creationId xmlns:a16="http://schemas.microsoft.com/office/drawing/2014/main" id="{DA32B8B0-46B0-C943-393E-ED59530897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71"/>
          <a:stretch>
            <a:fillRect/>
          </a:stretch>
        </p:blipFill>
        <p:spPr bwMode="auto">
          <a:xfrm>
            <a:off x="0" y="0"/>
            <a:ext cx="12192000" cy="162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824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25394-5318-42C6-1E4B-1AD100DBA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8F729-F313-D25F-51C8-E83A3EC80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5" y="2819320"/>
            <a:ext cx="4372547" cy="2834640"/>
          </a:xfrm>
        </p:spPr>
        <p:txBody>
          <a:bodyPr/>
          <a:lstStyle/>
          <a:p>
            <a:r>
              <a:rPr lang="pl-PL" noProof="0" dirty="0"/>
              <a:t>Przyczyny agresji na drodze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C9B7A-62FC-1588-F095-785C0E8064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0" y="2815002"/>
            <a:ext cx="5162550" cy="2834640"/>
          </a:xfrm>
        </p:spPr>
        <p:txBody>
          <a:bodyPr>
            <a:normAutofit lnSpcReduction="10000"/>
          </a:bodyPr>
          <a:lstStyle/>
          <a:p>
            <a:r>
              <a:rPr lang="pl-PL" sz="2600" b="1" noProof="0" dirty="0"/>
              <a:t>Brak umiejętności jazdy.</a:t>
            </a:r>
          </a:p>
          <a:p>
            <a:r>
              <a:rPr lang="pl-PL" sz="2000" noProof="0" dirty="0"/>
              <a:t>Niedostateczne umiejętności jazdy oraz brak znajomości przepisów ruchu drogowego mogą prowadzić do nieporozumień i konfliktów.</a:t>
            </a:r>
          </a:p>
          <a:p>
            <a:r>
              <a:rPr lang="pl-PL" sz="2000" noProof="0" dirty="0"/>
              <a:t>Kierowcy mogą czuć się zagrożeni lub sfrustrowani </a:t>
            </a:r>
            <a:r>
              <a:rPr lang="pl-PL" sz="2000" noProof="0" dirty="0" err="1"/>
              <a:t>zachowaniami</a:t>
            </a:r>
            <a:r>
              <a:rPr lang="pl-PL" sz="2000" noProof="0" dirty="0"/>
              <a:t> innych, co zwiększa ryzyko agresji</a:t>
            </a:r>
          </a:p>
          <a:p>
            <a:endParaRPr lang="pl-PL" sz="2000" noProof="0" dirty="0"/>
          </a:p>
        </p:txBody>
      </p:sp>
      <p:pic>
        <p:nvPicPr>
          <p:cNvPr id="6" name="Picture 2" descr="active-image">
            <a:extLst>
              <a:ext uri="{FF2B5EF4-FFF2-40B4-BE49-F238E27FC236}">
                <a16:creationId xmlns:a16="http://schemas.microsoft.com/office/drawing/2014/main" id="{DB4B39D8-CCD2-F1F0-17A9-BF17899E53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" t="-2" r="-384" b="73415"/>
          <a:stretch>
            <a:fillRect/>
          </a:stretch>
        </p:blipFill>
        <p:spPr bwMode="auto">
          <a:xfrm>
            <a:off x="0" y="0"/>
            <a:ext cx="12192000" cy="182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473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5E738-CE03-0533-73A0-4A298D383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720EA-2BDB-BC1C-15EE-19F91658F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8461" y="1561943"/>
            <a:ext cx="4681728" cy="4569825"/>
          </a:xfrm>
        </p:spPr>
        <p:txBody>
          <a:bodyPr anchor="b">
            <a:normAutofit/>
          </a:bodyPr>
          <a:lstStyle/>
          <a:p>
            <a:r>
              <a:rPr lang="pl-PL" noProof="0" dirty="0"/>
              <a:t>Techniki Unikania agresji na drodze</a:t>
            </a:r>
          </a:p>
        </p:txBody>
      </p:sp>
      <p:pic>
        <p:nvPicPr>
          <p:cNvPr id="5130" name="Picture 10" descr="active-image">
            <a:extLst>
              <a:ext uri="{FF2B5EF4-FFF2-40B4-BE49-F238E27FC236}">
                <a16:creationId xmlns:a16="http://schemas.microsoft.com/office/drawing/2014/main" id="{E355FEBE-38B6-1050-1893-248570194A7E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2" b="12312"/>
          <a:stretch/>
        </p:blipFill>
        <p:spPr bwMode="auto">
          <a:xfrm>
            <a:off x="38" y="0"/>
            <a:ext cx="6095917" cy="685800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755863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05F60-F4DF-7243-077E-61562D3C4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49562-840E-FDD7-ABF5-6BAACE26E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90" y="826903"/>
            <a:ext cx="7342307" cy="1133856"/>
          </a:xfrm>
        </p:spPr>
        <p:txBody>
          <a:bodyPr/>
          <a:lstStyle/>
          <a:p>
            <a:r>
              <a:rPr lang="pl-PL" noProof="0" dirty="0"/>
              <a:t>Techniki unikania na </a:t>
            </a:r>
            <a:r>
              <a:rPr lang="pl-PL" noProof="0" dirty="0" err="1"/>
              <a:t>agresjI</a:t>
            </a:r>
            <a:r>
              <a:rPr lang="pl-PL" noProof="0" dirty="0"/>
              <a:t> na drodze</a:t>
            </a:r>
          </a:p>
        </p:txBody>
      </p:sp>
      <p:graphicFrame>
        <p:nvGraphicFramePr>
          <p:cNvPr id="5" name="Content Placeholder 4" descr="Flexible text blocks SmartArt graphic">
            <a:extLst>
              <a:ext uri="{FF2B5EF4-FFF2-40B4-BE49-F238E27FC236}">
                <a16:creationId xmlns:a16="http://schemas.microsoft.com/office/drawing/2014/main" id="{DB26A7F9-58A7-8E98-9E82-5A5B2C36040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41902883"/>
              </p:ext>
            </p:extLst>
          </p:nvPr>
        </p:nvGraphicFramePr>
        <p:xfrm>
          <a:off x="815975" y="2359152"/>
          <a:ext cx="10466388" cy="2677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8" name="Picture 2" descr="active-image">
            <a:extLst>
              <a:ext uri="{FF2B5EF4-FFF2-40B4-BE49-F238E27FC236}">
                <a16:creationId xmlns:a16="http://schemas.microsoft.com/office/drawing/2014/main" id="{DEC29052-AC24-D0DC-61D7-BA1B997B5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" t="-2" r="-384" b="73415"/>
          <a:stretch>
            <a:fillRect/>
          </a:stretch>
        </p:blipFill>
        <p:spPr bwMode="auto">
          <a:xfrm>
            <a:off x="0" y="5034693"/>
            <a:ext cx="12192000" cy="182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516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4246D-621D-201D-88F4-E0C572A54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043DC-BBFE-907B-5E58-2593A9C1B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7417" y="822516"/>
            <a:ext cx="3273552" cy="1942773"/>
          </a:xfrm>
        </p:spPr>
        <p:txBody>
          <a:bodyPr anchor="t">
            <a:normAutofit/>
          </a:bodyPr>
          <a:lstStyle/>
          <a:p>
            <a:r>
              <a:rPr lang="pl-PL" noProof="0" dirty="0"/>
              <a:t>Reagowanie na agresję na drodze</a:t>
            </a:r>
          </a:p>
        </p:txBody>
      </p:sp>
      <p:pic>
        <p:nvPicPr>
          <p:cNvPr id="1036" name="Picture 12" descr="active-image">
            <a:extLst>
              <a:ext uri="{FF2B5EF4-FFF2-40B4-BE49-F238E27FC236}">
                <a16:creationId xmlns:a16="http://schemas.microsoft.com/office/drawing/2014/main" id="{50C553E3-E574-1CDE-FBAA-D5928E998DD5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" b="35931"/>
          <a:stretch>
            <a:fillRect/>
          </a:stretch>
        </p:blipFill>
        <p:spPr bwMode="auto">
          <a:xfrm>
            <a:off x="20" y="10"/>
            <a:ext cx="7220177" cy="68579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41" name="Content Placeholder 3">
            <a:extLst>
              <a:ext uri="{FF2B5EF4-FFF2-40B4-BE49-F238E27FC236}">
                <a16:creationId xmlns:a16="http://schemas.microsoft.com/office/drawing/2014/main" id="{440E7116-3A78-91EF-3AFB-3A5F0E6173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998411" y="2778536"/>
            <a:ext cx="3273552" cy="292608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AutoShape 8" descr="active-image">
            <a:extLst>
              <a:ext uri="{FF2B5EF4-FFF2-40B4-BE49-F238E27FC236}">
                <a16:creationId xmlns:a16="http://schemas.microsoft.com/office/drawing/2014/main" id="{CD1B0655-04A6-E71B-3364-4E355E2018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476648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CE942-053E-4C3D-24B4-D8E0FFE3E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17CB4-BDFE-D01D-8F3D-9AD8F60EE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901" y="842957"/>
            <a:ext cx="3494314" cy="4768174"/>
          </a:xfrm>
        </p:spPr>
        <p:txBody>
          <a:bodyPr/>
          <a:lstStyle/>
          <a:p>
            <a:r>
              <a:rPr lang="pl-PL" noProof="0" dirty="0"/>
              <a:t>Reagowanie na agresje na drodze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EA0F66-89EF-018E-B2E1-7BCA851DCD5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865504"/>
            <a:ext cx="6766560" cy="50938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pl-PL" b="1" noProof="0">
                <a:cs typeface="Poppins Light"/>
              </a:rPr>
              <a:t>Zachowaj spokój!</a:t>
            </a:r>
          </a:p>
          <a:p>
            <a:r>
              <a:rPr lang="pl-PL" noProof="0">
                <a:cs typeface="Poppins Light"/>
              </a:rPr>
              <a:t>Zachowaj spokój i opanowanie. Jeśli zostaniesz zaatakowany werbalnie lub fizycznie na drodze, najważniejsze jest zachowanie spokoju i opanowania. Unikaj eskalacji konfliktu i nie odpowiadaj agresją na agresję.</a:t>
            </a:r>
          </a:p>
          <a:p>
            <a:endParaRPr lang="pl-PL" noProof="0" dirty="0"/>
          </a:p>
          <a:p>
            <a:r>
              <a:rPr lang="pl-PL" b="1" noProof="0">
                <a:cs typeface="Poppins Light"/>
              </a:rPr>
              <a:t>Zgłoś incydent</a:t>
            </a:r>
          </a:p>
          <a:p>
            <a:r>
              <a:rPr lang="pl-PL" noProof="0">
                <a:cs typeface="Poppins Light"/>
              </a:rPr>
              <a:t>Postaraj się zapamiętać jak najwięcej szczegółów dotyczących pojazdu i zachowania agresywnego kierowcy. W miarę możliwości, znajdź bezpieczne miejsce, aby zatrzymać się i poczekać na przybycie służb.</a:t>
            </a:r>
          </a:p>
          <a:p>
            <a:endParaRPr lang="pl-PL" noProof="0" dirty="0"/>
          </a:p>
          <a:p>
            <a:r>
              <a:rPr lang="pl-PL" b="1" noProof="0">
                <a:cs typeface="Poppins Light"/>
              </a:rPr>
              <a:t>Unikaj konfrontacji</a:t>
            </a:r>
          </a:p>
          <a:p>
            <a:r>
              <a:rPr lang="pl-PL" noProof="0">
                <a:cs typeface="Poppins Light"/>
              </a:rPr>
              <a:t>Nie próbuj konfrontować się z agresywnym kierowcą. Jeśli agresor próbuje cię zatrzymać, nie zatrzymuj się. Kontynuuj jazdę do bezpiecznego miejsca, na przykład na posterunek policji lub do miejsca publicznego.</a:t>
            </a:r>
          </a:p>
        </p:txBody>
      </p:sp>
    </p:spTree>
    <p:extLst>
      <p:ext uri="{BB962C8B-B14F-4D97-AF65-F5344CB8AC3E}">
        <p14:creationId xmlns:p14="http://schemas.microsoft.com/office/powerpoint/2010/main" val="959182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AE97D-90AB-D036-E391-60A1E7A84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0405D79-7604-B801-5DB7-DC69126A20CE}"/>
              </a:ext>
            </a:extLst>
          </p:cNvPr>
          <p:cNvSpPr txBox="1"/>
          <p:nvPr/>
        </p:nvSpPr>
        <p:spPr>
          <a:xfrm>
            <a:off x="824975" y="831439"/>
            <a:ext cx="10440990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l-PL" sz="3200" b="1" kern="1200" cap="all" spc="50" baseline="0" noProof="0" dirty="0">
                <a:latin typeface="+mj-lt"/>
                <a:ea typeface="+mj-ea"/>
                <a:cs typeface="Poppins" pitchFamily="2" charset="77"/>
              </a:rPr>
              <a:t>Zapamiętaj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409EAE-AE14-B02F-4A89-9428ABF94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4975" y="2103120"/>
            <a:ext cx="10440989" cy="3577294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noProof="0" dirty="0"/>
              <a:t>Unikanie agresji na drodze wymaga świadomego wysiłku i odpowiedniego przygotowania.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noProof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noProof="0" dirty="0"/>
              <a:t>Kluczowe jest zachowanie spokoju, planowanie podróży i świadomość swojego otoczenia.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noProof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noProof="0" dirty="0"/>
              <a:t>W przypadku napotkania agresji, najważniejsze jest unikanie eskalacji konfliktu i zgłoszenie incydentu odpowiednim służbom.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noProof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noProof="0" dirty="0"/>
              <a:t>Dzięki edukacji i promowaniu kulturalnej jazdy, możemy wspólnie przyczynić się do bezpieczniejszych dróg dla wszystkich.</a:t>
            </a:r>
          </a:p>
        </p:txBody>
      </p:sp>
    </p:spTree>
    <p:extLst>
      <p:ext uri="{BB962C8B-B14F-4D97-AF65-F5344CB8AC3E}">
        <p14:creationId xmlns:p14="http://schemas.microsoft.com/office/powerpoint/2010/main" val="2606726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CA43D-A8E5-6C0C-2CFC-97A4FD405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2B2514-2CD1-4DB8-A36E-E17A335DE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485" y="5935749"/>
            <a:ext cx="6256833" cy="1500187"/>
          </a:xfrm>
        </p:spPr>
        <p:txBody>
          <a:bodyPr>
            <a:normAutofit/>
          </a:bodyPr>
          <a:lstStyle/>
          <a:p>
            <a:pPr algn="ctr"/>
            <a:r>
              <a:rPr lang="en-GB" sz="2000" dirty="0" err="1"/>
              <a:t>Zadanie</a:t>
            </a:r>
            <a:r>
              <a:rPr lang="en-GB" sz="2000" dirty="0"/>
              <a:t> </a:t>
            </a:r>
            <a:r>
              <a:rPr lang="en-GB" sz="2000" dirty="0" err="1"/>
              <a:t>publiczne</a:t>
            </a:r>
            <a:r>
              <a:rPr lang="en-GB" sz="2000" dirty="0"/>
              <a:t> </a:t>
            </a:r>
            <a:r>
              <a:rPr lang="en-GB" sz="2000" dirty="0" err="1"/>
              <a:t>współfinansowane</a:t>
            </a:r>
            <a:r>
              <a:rPr lang="en-GB" sz="2000" dirty="0"/>
              <a:t> </a:t>
            </a:r>
            <a:r>
              <a:rPr lang="en-GB" sz="2000" dirty="0" err="1"/>
              <a:t>przez</a:t>
            </a:r>
            <a:endParaRPr lang="en-GB" sz="2000" dirty="0"/>
          </a:p>
          <a:p>
            <a:pPr algn="ctr"/>
            <a:r>
              <a:rPr lang="en-GB" sz="2000" dirty="0" err="1"/>
              <a:t>Województwo</a:t>
            </a:r>
            <a:r>
              <a:rPr lang="en-GB" sz="2000" dirty="0"/>
              <a:t> </a:t>
            </a:r>
            <a:r>
              <a:rPr lang="en-GB" sz="2000" dirty="0" err="1"/>
              <a:t>Pomorskie</a:t>
            </a:r>
            <a:r>
              <a:rPr lang="en-GB" sz="2000" dirty="0"/>
              <a:t>.</a:t>
            </a:r>
            <a:endParaRPr lang="en-PL" sz="2000" dirty="0"/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2290D54-3E7E-5A4A-2324-360A87667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777" y="5765495"/>
            <a:ext cx="5058905" cy="920347"/>
          </a:xfrm>
          <a:prstGeom prst="rect">
            <a:avLst/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871BB5EF-C6A5-5899-5E94-9D84E77FAF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974326" y="0"/>
            <a:ext cx="10243347" cy="365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F57E6A-E68C-817B-04F0-6BCFD632D4C9}"/>
              </a:ext>
            </a:extLst>
          </p:cNvPr>
          <p:cNvSpPr txBox="1"/>
          <p:nvPr/>
        </p:nvSpPr>
        <p:spPr>
          <a:xfrm>
            <a:off x="5607594" y="3655394"/>
            <a:ext cx="97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L" dirty="0"/>
              <a:t>Partner:</a:t>
            </a:r>
          </a:p>
        </p:txBody>
      </p:sp>
      <p:pic>
        <p:nvPicPr>
          <p:cNvPr id="6" name="Picture 5" descr="A logo with a sun and text&#10;&#10;AI-generated content may be incorrect.">
            <a:extLst>
              <a:ext uri="{FF2B5EF4-FFF2-40B4-BE49-F238E27FC236}">
                <a16:creationId xmlns:a16="http://schemas.microsoft.com/office/drawing/2014/main" id="{04F7424D-7EDF-763D-6E79-3F433B347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110" y="3785668"/>
            <a:ext cx="4185773" cy="23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28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FC175A-D22E-1838-AD91-141F1736D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529390"/>
            <a:ext cx="10652760" cy="529389"/>
          </a:xfrm>
        </p:spPr>
        <p:txBody>
          <a:bodyPr>
            <a:normAutofit fontScale="90000"/>
          </a:bodyPr>
          <a:lstStyle/>
          <a:p>
            <a:r>
              <a:rPr lang="pl-PL" noProof="0" dirty="0" err="1"/>
              <a:t>Quote</a:t>
            </a:r>
            <a:endParaRPr lang="pl-PL" noProof="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453D0DB-52E7-FB3F-9F0B-55A9A314814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3816" y="1996848"/>
            <a:ext cx="8841628" cy="4142232"/>
          </a:xfrm>
        </p:spPr>
        <p:txBody>
          <a:bodyPr/>
          <a:lstStyle/>
          <a:p>
            <a:r>
              <a:rPr lang="pl-PL" noProof="0" dirty="0"/>
              <a:t>Nie bądź obojętny.</a:t>
            </a:r>
          </a:p>
          <a:p>
            <a:r>
              <a:rPr lang="pl-PL" noProof="0" dirty="0"/>
              <a:t>Twoja reakcja ma znaczenie!</a:t>
            </a:r>
          </a:p>
          <a:p>
            <a:endParaRPr lang="pl-PL" noProof="0" dirty="0"/>
          </a:p>
          <a:p>
            <a:r>
              <a:rPr lang="pl-PL" noProof="0" dirty="0"/>
              <a:t>Zgłaszaj agresję na drodze!</a:t>
            </a:r>
          </a:p>
        </p:txBody>
      </p:sp>
    </p:spTree>
    <p:extLst>
      <p:ext uri="{BB962C8B-B14F-4D97-AF65-F5344CB8AC3E}">
        <p14:creationId xmlns:p14="http://schemas.microsoft.com/office/powerpoint/2010/main" val="22818281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78C2091-CE76-FB58-01FA-47B730FF8C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 anchor="b">
            <a:normAutofit/>
          </a:bodyPr>
          <a:lstStyle/>
          <a:p>
            <a:r>
              <a:rPr lang="pl-PL" noProof="0" dirty="0"/>
              <a:t>Dziękujemy za uwagę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6F2EB5A-1AD7-F809-E650-840B8920D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184585"/>
          </a:xfrm>
        </p:spPr>
        <p:txBody>
          <a:bodyPr anchor="t">
            <a:normAutofit/>
          </a:bodyPr>
          <a:lstStyle/>
          <a:p>
            <a:r>
              <a:rPr lang="pl-PL" noProof="0" dirty="0"/>
              <a:t>Opracowała Sylwia </a:t>
            </a:r>
            <a:r>
              <a:rPr lang="pl-PL" noProof="0" dirty="0" err="1"/>
              <a:t>Cisoń</a:t>
            </a:r>
            <a:endParaRPr lang="pl-PL" noProof="0" dirty="0"/>
          </a:p>
        </p:txBody>
      </p:sp>
      <p:pic>
        <p:nvPicPr>
          <p:cNvPr id="7172" name="Picture 4" descr="active-image">
            <a:extLst>
              <a:ext uri="{FF2B5EF4-FFF2-40B4-BE49-F238E27FC236}">
                <a16:creationId xmlns:a16="http://schemas.microsoft.com/office/drawing/2014/main" id="{1319CDC8-8D9A-5BAC-6888-F0F25168D971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5" r="22995"/>
          <a:stretch/>
        </p:blipFill>
        <p:spPr bwMode="auto">
          <a:xfrm>
            <a:off x="26" y="0"/>
            <a:ext cx="6584899" cy="685800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B840C-3C0C-C451-2963-6284CAFC8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485" y="5935749"/>
            <a:ext cx="6256833" cy="1500187"/>
          </a:xfrm>
        </p:spPr>
        <p:txBody>
          <a:bodyPr>
            <a:normAutofit/>
          </a:bodyPr>
          <a:lstStyle/>
          <a:p>
            <a:pPr algn="ctr"/>
            <a:r>
              <a:rPr lang="en-GB" sz="2000" dirty="0" err="1"/>
              <a:t>Zadanie</a:t>
            </a:r>
            <a:r>
              <a:rPr lang="en-GB" sz="2000" dirty="0"/>
              <a:t> </a:t>
            </a:r>
            <a:r>
              <a:rPr lang="en-GB" sz="2000" dirty="0" err="1"/>
              <a:t>publiczne</a:t>
            </a:r>
            <a:r>
              <a:rPr lang="en-GB" sz="2000" dirty="0"/>
              <a:t> </a:t>
            </a:r>
            <a:r>
              <a:rPr lang="en-GB" sz="2000" dirty="0" err="1"/>
              <a:t>współfinansowane</a:t>
            </a:r>
            <a:r>
              <a:rPr lang="en-GB" sz="2000" dirty="0"/>
              <a:t> </a:t>
            </a:r>
            <a:r>
              <a:rPr lang="en-GB" sz="2000" dirty="0" err="1"/>
              <a:t>przez</a:t>
            </a:r>
            <a:endParaRPr lang="en-GB" sz="2000" dirty="0"/>
          </a:p>
          <a:p>
            <a:pPr algn="ctr"/>
            <a:r>
              <a:rPr lang="en-GB" sz="2000" dirty="0" err="1"/>
              <a:t>Województwo</a:t>
            </a:r>
            <a:r>
              <a:rPr lang="en-GB" sz="2000" dirty="0"/>
              <a:t> </a:t>
            </a:r>
            <a:r>
              <a:rPr lang="en-GB" sz="2000" dirty="0" err="1"/>
              <a:t>Pomorskie</a:t>
            </a:r>
            <a:r>
              <a:rPr lang="en-GB" sz="2000" dirty="0"/>
              <a:t>.</a:t>
            </a:r>
            <a:endParaRPr lang="en-PL" sz="2000" dirty="0"/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F46746F-5535-5811-41E2-640E198B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777" y="5765495"/>
            <a:ext cx="5058905" cy="920347"/>
          </a:xfrm>
          <a:prstGeom prst="rect">
            <a:avLst/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2EC7228-53AF-3CDF-9990-EAB4A0A02B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974326" y="0"/>
            <a:ext cx="10243347" cy="365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C448D0-0BE0-6772-3553-5EC2B5DB71D7}"/>
              </a:ext>
            </a:extLst>
          </p:cNvPr>
          <p:cNvSpPr txBox="1"/>
          <p:nvPr/>
        </p:nvSpPr>
        <p:spPr>
          <a:xfrm>
            <a:off x="5607594" y="3655394"/>
            <a:ext cx="97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L" dirty="0"/>
              <a:t>Partner:</a:t>
            </a:r>
          </a:p>
        </p:txBody>
      </p:sp>
      <p:pic>
        <p:nvPicPr>
          <p:cNvPr id="6" name="Picture 5" descr="A logo with a sun and text&#10;&#10;AI-generated content may be incorrect.">
            <a:extLst>
              <a:ext uri="{FF2B5EF4-FFF2-40B4-BE49-F238E27FC236}">
                <a16:creationId xmlns:a16="http://schemas.microsoft.com/office/drawing/2014/main" id="{643D28A0-5C56-2217-10AB-E0353652D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110" y="3785668"/>
            <a:ext cx="4185773" cy="23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25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70BCB1-1398-488A-AB5B-1A8A2227F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524" y="178888"/>
            <a:ext cx="5577962" cy="1141924"/>
          </a:xfrm>
        </p:spPr>
        <p:txBody>
          <a:bodyPr/>
          <a:lstStyle/>
          <a:p>
            <a:r>
              <a:rPr lang="pl-PL" noProof="0" dirty="0"/>
              <a:t>agenda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E95F89-8477-A56E-8577-D59A3A670E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11808" y="749850"/>
            <a:ext cx="3596952" cy="4151675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pl-PL" noProof="0" dirty="0">
                <a:cs typeface="Poppins Light"/>
              </a:rPr>
              <a:t>Czym jest agresja na drodze,</a:t>
            </a:r>
          </a:p>
          <a:p>
            <a:pPr marL="342900" indent="-342900">
              <a:buFont typeface="+mj-lt"/>
              <a:buAutoNum type="arabicPeriod"/>
            </a:pPr>
            <a:r>
              <a:rPr lang="pl-PL" noProof="0" dirty="0">
                <a:cs typeface="Poppins Light"/>
              </a:rPr>
              <a:t>Przyczyny agresji na drodze,</a:t>
            </a:r>
          </a:p>
          <a:p>
            <a:pPr marL="342900" indent="-342900">
              <a:buFont typeface="+mj-lt"/>
              <a:buAutoNum type="arabicPeriod"/>
            </a:pPr>
            <a:r>
              <a:rPr lang="pl-PL" noProof="0" dirty="0">
                <a:cs typeface="Poppins Light"/>
              </a:rPr>
              <a:t>Techniki unikania agresji na drodze,</a:t>
            </a:r>
          </a:p>
          <a:p>
            <a:pPr marL="342900" indent="-342900">
              <a:buFont typeface="+mj-lt"/>
              <a:buAutoNum type="arabicPeriod"/>
            </a:pPr>
            <a:r>
              <a:rPr lang="pl-PL" noProof="0" dirty="0">
                <a:cs typeface="Poppins Light"/>
              </a:rPr>
              <a:t>Reagowanie na agresję na drodze,</a:t>
            </a:r>
          </a:p>
          <a:p>
            <a:pPr marL="342900" indent="-342900">
              <a:buFont typeface="+mj-lt"/>
              <a:buAutoNum type="arabicPeriod"/>
            </a:pPr>
            <a:r>
              <a:rPr lang="pl-PL" noProof="0" dirty="0">
                <a:cs typeface="Poppins Light"/>
              </a:rPr>
              <a:t>Podsumowanie</a:t>
            </a: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793073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E61352-1920-1A62-43A4-937BFCA57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190" y="822960"/>
            <a:ext cx="6135624" cy="1143000"/>
          </a:xfrm>
        </p:spPr>
        <p:txBody>
          <a:bodyPr anchor="b">
            <a:normAutofit/>
          </a:bodyPr>
          <a:lstStyle/>
          <a:p>
            <a:r>
              <a:rPr lang="pl-PL" noProof="0" dirty="0"/>
              <a:t>Czym jest agresja na drodze?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1E19BD-5A90-6858-1019-900A42DDAC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7316" y="2057402"/>
            <a:ext cx="6135624" cy="4489704"/>
          </a:xfrm>
        </p:spPr>
        <p:txBody>
          <a:bodyPr>
            <a:normAutofit/>
          </a:bodyPr>
          <a:lstStyle/>
          <a:p>
            <a:r>
              <a:rPr lang="pl-PL" sz="2800" noProof="0" dirty="0"/>
              <a:t>Obraźliwe gesty i krzyki zza kierownicy, nieuzasadnione używanie klaksonu, niebezpieczne manewry autem takie jak zajeżdżanie drogi, nieuzasadnione hamowanie czy wyprzedzanie na trzeciego. </a:t>
            </a:r>
          </a:p>
        </p:txBody>
      </p:sp>
      <p:pic>
        <p:nvPicPr>
          <p:cNvPr id="12292" name="Picture 4" descr="active-image">
            <a:extLst>
              <a:ext uri="{FF2B5EF4-FFF2-40B4-BE49-F238E27FC236}">
                <a16:creationId xmlns:a16="http://schemas.microsoft.com/office/drawing/2014/main" id="{FE6C9B27-5049-9C3C-B5B7-009CD64FFC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4106"/>
          <a:stretch>
            <a:fillRect/>
          </a:stretch>
        </p:blipFill>
        <p:spPr bwMode="auto">
          <a:xfrm>
            <a:off x="7400544" y="10"/>
            <a:ext cx="4791456" cy="685799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766970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0495-6B5B-280D-5125-B9A286176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45E163-B4F8-9F79-5300-EB2733D13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1826" y="691977"/>
            <a:ext cx="4325112" cy="2454796"/>
          </a:xfrm>
        </p:spPr>
        <p:txBody>
          <a:bodyPr/>
          <a:lstStyle/>
          <a:p>
            <a:r>
              <a:rPr lang="pl-PL" noProof="0" dirty="0">
                <a:cs typeface="Poppins"/>
              </a:rPr>
              <a:t>Czym jest agresja na drodze?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69F75-2A4A-1FD4-C9FE-05A0B97875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85038" y="691977"/>
            <a:ext cx="6497558" cy="5684109"/>
          </a:xfrm>
        </p:spPr>
        <p:txBody>
          <a:bodyPr>
            <a:normAutofit/>
          </a:bodyPr>
          <a:lstStyle/>
          <a:p>
            <a:r>
              <a:rPr lang="pl-PL" sz="2800" noProof="0" dirty="0"/>
              <a:t>Wyprzedzanie "na trzeciego", ”mruganie długimi światłami”, przyspieszanie przez wyprzedzanego kierowcę czy zajeżdżanie drogi: takie zgłoszenia otrzymuje Policja od innych, świadomych zagrożenia uczestników ruchu drogowego. Funkcjonariusze reagują na każdy sygnał i nie przyzwalają na "agresję drogową”.</a:t>
            </a:r>
          </a:p>
        </p:txBody>
      </p:sp>
    </p:spTree>
    <p:extLst>
      <p:ext uri="{BB962C8B-B14F-4D97-AF65-F5344CB8AC3E}">
        <p14:creationId xmlns:p14="http://schemas.microsoft.com/office/powerpoint/2010/main" val="624987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A7F7D-84A3-2E1A-664F-A52D4FD28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noProof="0" dirty="0"/>
              <a:t>Czym jest agresja na drodze?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0B546-A3C2-9374-B0C2-E79D26B38E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pl-PL" sz="2400" b="1" noProof="0" dirty="0">
                <a:latin typeface="+mj-lt"/>
              </a:rPr>
              <a:t>Przyczyny?</a:t>
            </a:r>
          </a:p>
          <a:p>
            <a:r>
              <a:rPr lang="pl-PL" sz="2000" noProof="0" dirty="0"/>
              <a:t>Przyczyn agresji na drodze jest wiele i przybiera ona bardzo różne formy. Na pewno jednak, nie poprawia poziomu bezpieczeństwa.</a:t>
            </a:r>
          </a:p>
          <a:p>
            <a:endParaRPr lang="pl-PL" sz="1600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F7F07D-BD30-1254-77E8-09638AC7AC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48775" y="3428999"/>
            <a:ext cx="6119865" cy="3120081"/>
          </a:xfrm>
        </p:spPr>
        <p:txBody>
          <a:bodyPr>
            <a:normAutofit/>
          </a:bodyPr>
          <a:lstStyle/>
          <a:p>
            <a:r>
              <a:rPr lang="pl-PL" sz="2400" b="1" noProof="0" dirty="0">
                <a:latin typeface="+mj-lt"/>
              </a:rPr>
              <a:t>Gdzie zgłaszać?</a:t>
            </a:r>
          </a:p>
          <a:p>
            <a:r>
              <a:rPr lang="pl-PL" sz="2000" b="1" noProof="0" dirty="0"/>
              <a:t>Od kilku lat pomorscy policjanci korzystają ze specjalnej skrzynki mailowej </a:t>
            </a:r>
            <a:br>
              <a:rPr lang="pl-PL" sz="2000" b="1" noProof="0" dirty="0"/>
            </a:br>
            <a:r>
              <a:rPr lang="pl-PL" sz="2000" b="1" noProof="0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stopagresjidrogowej@gd.policja.gov.pl</a:t>
            </a:r>
            <a:r>
              <a:rPr lang="pl-PL" sz="2000" b="1" noProof="0" dirty="0">
                <a:solidFill>
                  <a:srgbClr val="FF0000"/>
                </a:solidFill>
              </a:rPr>
              <a:t> </a:t>
            </a:r>
            <a:br>
              <a:rPr lang="pl-PL" sz="2000" b="1" noProof="0" dirty="0">
                <a:solidFill>
                  <a:srgbClr val="FF0000"/>
                </a:solidFill>
              </a:rPr>
            </a:br>
            <a:br>
              <a:rPr lang="pl-PL" sz="2000" b="1" noProof="0" dirty="0">
                <a:solidFill>
                  <a:srgbClr val="FF0000"/>
                </a:solidFill>
              </a:rPr>
            </a:br>
            <a:r>
              <a:rPr lang="pl-PL" sz="2000" b="1" noProof="0" dirty="0"/>
              <a:t>Każdy z nas może przesyłać pod ten adres filmy oraz zdjęcia, na których zarejestrowane zostały agresywne zachowania uczestników ruchu drogowego oraz rażące naruszenia przepisów Ustawy prawo o ruchu drogowym.</a:t>
            </a:r>
          </a:p>
        </p:txBody>
      </p:sp>
      <p:pic>
        <p:nvPicPr>
          <p:cNvPr id="7" name="Picture 2" descr="active-image">
            <a:extLst>
              <a:ext uri="{FF2B5EF4-FFF2-40B4-BE49-F238E27FC236}">
                <a16:creationId xmlns:a16="http://schemas.microsoft.com/office/drawing/2014/main" id="{F4C789D7-1FA6-64EA-B37B-F6B281A06C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" t="6348" r="-384" b="73415"/>
          <a:stretch>
            <a:fillRect/>
          </a:stretch>
        </p:blipFill>
        <p:spPr bwMode="auto">
          <a:xfrm>
            <a:off x="0" y="0"/>
            <a:ext cx="12192000" cy="138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832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763E2-FF38-A0E1-FBA1-2251C2A9B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4688" y="4318002"/>
            <a:ext cx="3741303" cy="1727191"/>
          </a:xfrm>
        </p:spPr>
        <p:txBody>
          <a:bodyPr>
            <a:normAutofit/>
          </a:bodyPr>
          <a:lstStyle/>
          <a:p>
            <a:r>
              <a:rPr lang="pl-PL" noProof="0" dirty="0"/>
              <a:t>Zgłoszenia odnotowane jedynie w </a:t>
            </a:r>
            <a:r>
              <a:rPr lang="pl-PL" b="1" noProof="0" dirty="0"/>
              <a:t>województwie pomorskim </a:t>
            </a:r>
            <a:r>
              <a:rPr lang="pl-PL" noProof="0" dirty="0"/>
              <a:t>w roku 2024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768A00-55CF-4F9A-3BD1-AE0BA9833E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7240" y="1908313"/>
            <a:ext cx="10376791" cy="3932314"/>
          </a:xfrm>
        </p:spPr>
        <p:txBody>
          <a:bodyPr>
            <a:normAutofit fontScale="25000" lnSpcReduction="20000"/>
          </a:bodyPr>
          <a:lstStyle/>
          <a:p>
            <a:endParaRPr lang="pl-PL" noProof="0" dirty="0"/>
          </a:p>
          <a:p>
            <a:endParaRPr lang="pl-PL" noProof="0" dirty="0"/>
          </a:p>
          <a:p>
            <a:endParaRPr lang="pl-PL" noProof="0" dirty="0"/>
          </a:p>
          <a:p>
            <a:endParaRPr lang="pl-PL" noProof="0" dirty="0"/>
          </a:p>
          <a:p>
            <a:endParaRPr lang="pl-PL" noProof="0" dirty="0"/>
          </a:p>
          <a:p>
            <a:br>
              <a:rPr lang="pl-PL" noProof="0" dirty="0"/>
            </a:br>
            <a:r>
              <a:rPr lang="pl-PL" sz="16000" noProof="0" dirty="0"/>
              <a:t>Liczba przypadków agresji na drodze</a:t>
            </a:r>
            <a:br>
              <a:rPr lang="pl-PL" noProof="0" dirty="0"/>
            </a:br>
            <a:br>
              <a:rPr lang="pl-PL" noProof="0" dirty="0"/>
            </a:br>
            <a:br>
              <a:rPr lang="pl-PL" noProof="0" dirty="0"/>
            </a:br>
            <a:r>
              <a:rPr lang="pl-PL" sz="79300" noProof="0" dirty="0"/>
              <a:t>2069</a:t>
            </a:r>
            <a:br>
              <a:rPr lang="pl-PL" noProof="0" dirty="0"/>
            </a:br>
            <a:endParaRPr lang="pl-PL" noProof="0" dirty="0"/>
          </a:p>
          <a:p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06656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DD47A-98CF-B5E2-3587-8453C50BA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9056-03D2-2BF7-870B-AF78A19C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4688" y="4318002"/>
            <a:ext cx="3741303" cy="1727191"/>
          </a:xfrm>
        </p:spPr>
        <p:txBody>
          <a:bodyPr>
            <a:normAutofit/>
          </a:bodyPr>
          <a:lstStyle/>
          <a:p>
            <a:r>
              <a:rPr lang="pl-PL" noProof="0" dirty="0"/>
              <a:t>Zgłoszenia odnotowane w </a:t>
            </a:r>
            <a:r>
              <a:rPr lang="pl-PL" b="1" noProof="0" dirty="0"/>
              <a:t>całym kraju </a:t>
            </a:r>
            <a:r>
              <a:rPr lang="pl-PL" noProof="0" dirty="0"/>
              <a:t>w roku 2024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C61CC-9C78-6BD5-AD33-E70B7FA179A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4231" y="812807"/>
            <a:ext cx="10535513" cy="4334256"/>
          </a:xfrm>
        </p:spPr>
        <p:txBody>
          <a:bodyPr>
            <a:normAutofit fontScale="32500" lnSpcReduction="20000"/>
          </a:bodyPr>
          <a:lstStyle/>
          <a:p>
            <a:endParaRPr lang="pl-PL" sz="9600" noProof="0" dirty="0"/>
          </a:p>
          <a:p>
            <a:r>
              <a:rPr lang="pl-PL" sz="12300" noProof="0" dirty="0"/>
              <a:t>Liczba przypadków agresji na drodze</a:t>
            </a:r>
          </a:p>
          <a:p>
            <a:br>
              <a:rPr lang="pl-PL" sz="9600" noProof="0" dirty="0"/>
            </a:br>
            <a:br>
              <a:rPr lang="pl-PL" sz="9600" noProof="0" dirty="0"/>
            </a:br>
            <a:r>
              <a:rPr lang="pl-PL" sz="60900" noProof="0" dirty="0"/>
              <a:t>30 581</a:t>
            </a:r>
            <a:br>
              <a:rPr lang="pl-PL" noProof="0" dirty="0"/>
            </a:b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157376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C772F-1D1B-134C-1CC1-6CFCCAB50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15" y="1196492"/>
            <a:ext cx="4800600" cy="4935272"/>
          </a:xfrm>
        </p:spPr>
        <p:txBody>
          <a:bodyPr/>
          <a:lstStyle/>
          <a:p>
            <a:r>
              <a:rPr lang="pl-PL" noProof="0" dirty="0"/>
              <a:t>Jeśli byłeś świadkiem agresywnego zachowania na drodze, możesz zareagować</a:t>
            </a:r>
          </a:p>
        </p:txBody>
      </p:sp>
      <p:pic>
        <p:nvPicPr>
          <p:cNvPr id="6146" name="Picture 2" descr="active-image">
            <a:extLst>
              <a:ext uri="{FF2B5EF4-FFF2-40B4-BE49-F238E27FC236}">
                <a16:creationId xmlns:a16="http://schemas.microsoft.com/office/drawing/2014/main" id="{2BF6C24A-E39F-1423-215B-629162C36A40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3" b="1224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48796"/>
      </p:ext>
    </p:extLst>
  </p:cSld>
  <p:clrMapOvr>
    <a:masterClrMapping/>
  </p:clrMapOvr>
</p:sld>
</file>

<file path=ppt/theme/theme1.xml><?xml version="1.0" encoding="utf-8"?>
<a:theme xmlns:a="http://schemas.openxmlformats.org/drawingml/2006/main" name="Epic Nature">
  <a:themeElements>
    <a:clrScheme name="Finance Presentation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D0C262"/>
      </a:accent1>
      <a:accent2>
        <a:srgbClr val="FEB8B8"/>
      </a:accent2>
      <a:accent3>
        <a:srgbClr val="6B2138"/>
      </a:accent3>
      <a:accent4>
        <a:srgbClr val="FC5316"/>
      </a:accent4>
      <a:accent5>
        <a:srgbClr val="B7D9FE"/>
      </a:accent5>
      <a:accent6>
        <a:srgbClr val="263343"/>
      </a:accent6>
      <a:hlink>
        <a:srgbClr val="467886"/>
      </a:hlink>
      <a:folHlink>
        <a:srgbClr val="96607D"/>
      </a:folHlink>
    </a:clrScheme>
    <a:fontScheme name="B&amp;W Minimalist Drama">
      <a:majorFont>
        <a:latin typeface="Poppins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W minimalist finance presentation_win32_DN_v2" id="{992472E5-D41A-4065-A484-868BE56B4712}" vid="{4BE192B5-7531-40E5-BCC9-1BA14634D2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4B9AF2-5B11-48FF-A8A8-964B2D972562}">
  <ds:schemaRefs>
    <ds:schemaRef ds:uri="230e9df3-be65-4c73-a93b-d1236ebd677e"/>
    <ds:schemaRef ds:uri="http://www.w3.org/XML/1998/namespace"/>
    <ds:schemaRef ds:uri="http://schemas.microsoft.com/sharepoint/v3"/>
    <ds:schemaRef ds:uri="http://purl.org/dc/dcmitype/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http://schemas.openxmlformats.org/package/2006/metadata/core-properties"/>
    <ds:schemaRef ds:uri="http://purl.org/dc/elements/1.1/"/>
    <ds:schemaRef ds:uri="71af3243-3dd4-4a8d-8c0d-dd76da1f02a5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7DD590A-8042-4F36-843F-743A8DB178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D3C292-02F4-47E7-8C9A-CA6D9A938157}">
  <ds:schemaRefs>
    <ds:schemaRef ds:uri="16c05727-aa75-4e4a-9b5f-8a80a1165891"/>
    <ds:schemaRef ds:uri="230e9df3-be65-4c73-a93b-d1236ebd677e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2936</TotalTime>
  <Words>854</Words>
  <Application>Microsoft Macintosh PowerPoint</Application>
  <PresentationFormat>Widescreen</PresentationFormat>
  <Paragraphs>94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Arial</vt:lpstr>
      <vt:lpstr>Poppins</vt:lpstr>
      <vt:lpstr>Poppins Light</vt:lpstr>
      <vt:lpstr>Wingdings</vt:lpstr>
      <vt:lpstr>Epic Nature</vt:lpstr>
      <vt:lpstr>Nie dla agresji, tak dla równości na drodze</vt:lpstr>
      <vt:lpstr>PowerPoint Presentation</vt:lpstr>
      <vt:lpstr>agenda</vt:lpstr>
      <vt:lpstr>Czym jest agresja na drodze?</vt:lpstr>
      <vt:lpstr>Czym jest agresja na drodze?</vt:lpstr>
      <vt:lpstr>Czym jest agresja na drodze?</vt:lpstr>
      <vt:lpstr>Zgłoszenia odnotowane jedynie w województwie pomorskim w roku 2024</vt:lpstr>
      <vt:lpstr>Zgłoszenia odnotowane w całym kraju w roku 2024</vt:lpstr>
      <vt:lpstr>Jeśli byłeś świadkiem agresywnego zachowania na drodze, możesz zareagować</vt:lpstr>
      <vt:lpstr>Jeśli byłeś świadkiem agresywnego zachowania ze strony innego uczestnika ruchu, POWIADOM POLICJĘ!</vt:lpstr>
      <vt:lpstr>Przyczyny agresji na drodze</vt:lpstr>
      <vt:lpstr>Przyczyny agresji na drodze</vt:lpstr>
      <vt:lpstr>Przyczyny agresji na drodze</vt:lpstr>
      <vt:lpstr>Przyczyny agresji na drodze</vt:lpstr>
      <vt:lpstr>Techniki Unikania agresji na drodze</vt:lpstr>
      <vt:lpstr>Techniki unikania na agresjI na drodze</vt:lpstr>
      <vt:lpstr>Reagowanie na agresję na drodze</vt:lpstr>
      <vt:lpstr>Reagowanie na agresje na drodze</vt:lpstr>
      <vt:lpstr>PowerPoint Presentation</vt:lpstr>
      <vt:lpstr>Quote</vt:lpstr>
      <vt:lpstr>Dziękujemy za uwagę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Tomasz Maciejewski</cp:lastModifiedBy>
  <cp:revision>31</cp:revision>
  <dcterms:created xsi:type="dcterms:W3CDTF">2024-06-26T20:20:27Z</dcterms:created>
  <dcterms:modified xsi:type="dcterms:W3CDTF">2025-12-08T21:00:22Z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